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4" r:id="rId9"/>
    <p:sldId id="265" r:id="rId10"/>
    <p:sldId id="267"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52" d="100"/>
          <a:sy n="52" d="100"/>
        </p:scale>
        <p:origin x="1228" y="2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4DA857-B56B-478F-A048-481A2F413488}" type="datetimeFigureOut">
              <a:rPr lang="en-IN" smtClean="0"/>
              <a:t>16-04-2025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4F754F-70DA-4EB2-B821-F7A787F6599D}" type="slidenum">
              <a:rPr lang="en-IN" smtClean="0"/>
              <a:t>‹#›</a:t>
            </a:fld>
            <a:endParaRPr lang="en-IN"/>
          </a:p>
        </p:txBody>
      </p:sp>
    </p:spTree>
    <p:extLst>
      <p:ext uri="{BB962C8B-B14F-4D97-AF65-F5344CB8AC3E}">
        <p14:creationId xmlns:p14="http://schemas.microsoft.com/office/powerpoint/2010/main" val="24581993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F141D4-CB3A-C962-7540-2C06C5CBB61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F457EE1-9A44-4BA3-5B13-A0FB0998D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90D719A3-B212-8925-52F0-F94416059A3E}"/>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5" name="Footer Placeholder 4">
            <a:extLst>
              <a:ext uri="{FF2B5EF4-FFF2-40B4-BE49-F238E27FC236}">
                <a16:creationId xmlns:a16="http://schemas.microsoft.com/office/drawing/2014/main" id="{75675F60-3F96-0574-8EDF-ABBBCAD6674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76401E7-80B0-5F4F-3388-3D6242DACEE5}"/>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2599710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44D9-7C15-0AA0-50A6-F4B9A2249A0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F940DAC-70D5-D03A-B8BD-E25CE7BDB8B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BE8E6E0-9EC6-68A7-EF15-C9049F499218}"/>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5" name="Footer Placeholder 4">
            <a:extLst>
              <a:ext uri="{FF2B5EF4-FFF2-40B4-BE49-F238E27FC236}">
                <a16:creationId xmlns:a16="http://schemas.microsoft.com/office/drawing/2014/main" id="{101913DA-E261-CE12-3428-FBE6FEAA42C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5B4317-BDD8-C9C7-266F-19500C6E66EE}"/>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1935859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E49927D-938A-C9B6-1CB8-B371AE82A08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E5D26EA-8AD5-E1B5-803B-295F1F2894D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08A03F4-2A51-C35B-729D-FFEBD08A174D}"/>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5" name="Footer Placeholder 4">
            <a:extLst>
              <a:ext uri="{FF2B5EF4-FFF2-40B4-BE49-F238E27FC236}">
                <a16:creationId xmlns:a16="http://schemas.microsoft.com/office/drawing/2014/main" id="{4BD25B79-00E1-5C43-ACCB-5DB792B1B4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DBE0CE7-0A1A-7F1C-8411-C3854D09430F}"/>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3520903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2192000" cy="6858000"/>
          </a:xfrm>
          <a:prstGeom prst="rect">
            <a:avLst/>
          </a:prstGeom>
        </p:spPr>
      </p:pic>
      <p:sp>
        <p:nvSpPr>
          <p:cNvPr id="3" name="Shape 0"/>
          <p:cNvSpPr/>
          <p:nvPr/>
        </p:nvSpPr>
        <p:spPr>
          <a:xfrm>
            <a:off x="0" y="0"/>
            <a:ext cx="12192000" cy="68580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0699346" y="6457950"/>
            <a:ext cx="1435504" cy="342900"/>
          </a:xfrm>
          <a:prstGeom prst="rect">
            <a:avLst/>
          </a:prstGeom>
        </p:spPr>
      </p:pic>
    </p:spTree>
    <p:extLst>
      <p:ext uri="{BB962C8B-B14F-4D97-AF65-F5344CB8AC3E}">
        <p14:creationId xmlns:p14="http://schemas.microsoft.com/office/powerpoint/2010/main" val="926271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31E68-D7B6-50CE-B9B7-692662C436D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D5A426-7ACB-BEF7-4184-94BF6259EF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F2B8283-7B0A-B12B-9AB1-B615B302334A}"/>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5" name="Footer Placeholder 4">
            <a:extLst>
              <a:ext uri="{FF2B5EF4-FFF2-40B4-BE49-F238E27FC236}">
                <a16:creationId xmlns:a16="http://schemas.microsoft.com/office/drawing/2014/main" id="{DFD93110-7248-9377-97F5-2B229D422E5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D8D260B-E2C9-A87E-21B6-021591C2AD20}"/>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939015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074BC-4108-C932-FE80-9D6F01EB32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B87641C-9577-1A0D-3862-92B6A8DDC7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C4AA91-AE18-5D6A-669C-52ADCA7F2ED7}"/>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5" name="Footer Placeholder 4">
            <a:extLst>
              <a:ext uri="{FF2B5EF4-FFF2-40B4-BE49-F238E27FC236}">
                <a16:creationId xmlns:a16="http://schemas.microsoft.com/office/drawing/2014/main" id="{04600030-D9DD-8CF4-EC0E-7EFA538DEA1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F471780-33CF-E5CF-F23E-B486026761C4}"/>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3611562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1683F-F14D-A60D-2EE6-88D269C62E0C}"/>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C3831D4-1F4B-4164-0D97-1A437697A21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05A3621-0378-B53E-038B-2966AB00A3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DBEA7170-5CE4-5884-D3F0-3A45D7E0F751}"/>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6" name="Footer Placeholder 5">
            <a:extLst>
              <a:ext uri="{FF2B5EF4-FFF2-40B4-BE49-F238E27FC236}">
                <a16:creationId xmlns:a16="http://schemas.microsoft.com/office/drawing/2014/main" id="{C42F77AD-8FB1-105D-5B94-102C24555FF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662A2C2-B07E-DB55-C1B5-4DAE7EC9DE04}"/>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25154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FC879-BB58-2CD8-E4D4-52683A3AB08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70F564-ED08-7120-EB1D-D0F133EC38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6475734-56A6-D6A7-3A2B-33124897F70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1296B45-1C9C-31E1-E44B-A9FA5A3664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5BF849B-446A-8895-D2D7-3A303385554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7FBE920-A74F-5C71-7D80-8A8FF978A895}"/>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8" name="Footer Placeholder 7">
            <a:extLst>
              <a:ext uri="{FF2B5EF4-FFF2-40B4-BE49-F238E27FC236}">
                <a16:creationId xmlns:a16="http://schemas.microsoft.com/office/drawing/2014/main" id="{8443FEBD-DFB1-B0CD-83E7-EA43DA1A074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42A0AEF-BB01-4FA9-1CE0-BFA9F033C8CF}"/>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20525400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44397-C2EA-B909-EE2C-E8A7CBD294D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9FCFFD7-13A2-BF19-16D7-829F97567DDA}"/>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4" name="Footer Placeholder 3">
            <a:extLst>
              <a:ext uri="{FF2B5EF4-FFF2-40B4-BE49-F238E27FC236}">
                <a16:creationId xmlns:a16="http://schemas.microsoft.com/office/drawing/2014/main" id="{492D82DC-140B-8F7C-5002-BAEF7DEBC45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DD6CC6F-A8D2-872C-8B9A-EA4CA2C4C296}"/>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24540973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7EA742F-2668-AAF5-44D6-D0BBD13746FD}"/>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3" name="Footer Placeholder 2">
            <a:extLst>
              <a:ext uri="{FF2B5EF4-FFF2-40B4-BE49-F238E27FC236}">
                <a16:creationId xmlns:a16="http://schemas.microsoft.com/office/drawing/2014/main" id="{C8BF4B16-F073-85FB-FDE1-9DC6DBFAE3D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DCBD07C-4C72-2177-6ECD-B82405FB344A}"/>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3560914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7ABDA-6701-D049-5AC9-797687E02C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F661363-0D66-5E38-1858-D85F2E9EFA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904764D-CDF4-2C19-D1F3-E6C921FDE7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8D852A9-9B29-6DB7-CCF5-C83912A64495}"/>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6" name="Footer Placeholder 5">
            <a:extLst>
              <a:ext uri="{FF2B5EF4-FFF2-40B4-BE49-F238E27FC236}">
                <a16:creationId xmlns:a16="http://schemas.microsoft.com/office/drawing/2014/main" id="{B8143244-8DBE-68D1-3FD9-B617541B60F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A260D9A-F419-3337-27A1-D013F77968E6}"/>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1910207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57964-FE89-D80B-E95E-4BFB9B9126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2A97574-7574-DBED-12C6-3A1281EC11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2DA554D9-6D4C-819E-14AE-4B9BEB2808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5B576B-D9EF-5B96-2CCB-25C5860EFB20}"/>
              </a:ext>
            </a:extLst>
          </p:cNvPr>
          <p:cNvSpPr>
            <a:spLocks noGrp="1"/>
          </p:cNvSpPr>
          <p:nvPr>
            <p:ph type="dt" sz="half" idx="10"/>
          </p:nvPr>
        </p:nvSpPr>
        <p:spPr/>
        <p:txBody>
          <a:bodyPr/>
          <a:lstStyle/>
          <a:p>
            <a:fld id="{F9AA0797-FD03-4D9B-933A-D3E307F1A020}" type="datetimeFigureOut">
              <a:rPr lang="en-IN" smtClean="0"/>
              <a:t>16-04-2025</a:t>
            </a:fld>
            <a:endParaRPr lang="en-IN"/>
          </a:p>
        </p:txBody>
      </p:sp>
      <p:sp>
        <p:nvSpPr>
          <p:cNvPr id="6" name="Footer Placeholder 5">
            <a:extLst>
              <a:ext uri="{FF2B5EF4-FFF2-40B4-BE49-F238E27FC236}">
                <a16:creationId xmlns:a16="http://schemas.microsoft.com/office/drawing/2014/main" id="{EBDFEEB0-D333-0131-0EFB-B0049902F52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42E8D40-FFD4-3B9D-EDF7-A3D8123BAAD2}"/>
              </a:ext>
            </a:extLst>
          </p:cNvPr>
          <p:cNvSpPr>
            <a:spLocks noGrp="1"/>
          </p:cNvSpPr>
          <p:nvPr>
            <p:ph type="sldNum" sz="quarter" idx="12"/>
          </p:nvPr>
        </p:nvSpPr>
        <p:spPr/>
        <p:txBody>
          <a:bodyPr/>
          <a:lstStyle/>
          <a:p>
            <a:fld id="{64E18F06-6A19-4DAF-A13A-5C4B0B5793F0}" type="slidenum">
              <a:rPr lang="en-IN" smtClean="0"/>
              <a:t>‹#›</a:t>
            </a:fld>
            <a:endParaRPr lang="en-IN"/>
          </a:p>
        </p:txBody>
      </p:sp>
    </p:spTree>
    <p:extLst>
      <p:ext uri="{BB962C8B-B14F-4D97-AF65-F5344CB8AC3E}">
        <p14:creationId xmlns:p14="http://schemas.microsoft.com/office/powerpoint/2010/main" val="3858251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4CA2D2C-81CF-E97B-9EDE-EBD00EC983E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1117DFA-3631-95EB-92A3-66C6DAD54E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A6DCAB-21EB-75CF-BD22-3E6608321C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9AA0797-FD03-4D9B-933A-D3E307F1A020}" type="datetimeFigureOut">
              <a:rPr lang="en-IN" smtClean="0"/>
              <a:t>16-04-2025</a:t>
            </a:fld>
            <a:endParaRPr lang="en-IN"/>
          </a:p>
        </p:txBody>
      </p:sp>
      <p:sp>
        <p:nvSpPr>
          <p:cNvPr id="5" name="Footer Placeholder 4">
            <a:extLst>
              <a:ext uri="{FF2B5EF4-FFF2-40B4-BE49-F238E27FC236}">
                <a16:creationId xmlns:a16="http://schemas.microsoft.com/office/drawing/2014/main" id="{42CAFFF7-6A3C-1B6D-EBC4-1F0C7D6039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2671733-670E-C33F-250A-2ABEAA4CC53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E18F06-6A19-4DAF-A13A-5C4B0B5793F0}" type="slidenum">
              <a:rPr lang="en-IN" smtClean="0"/>
              <a:t>‹#›</a:t>
            </a:fld>
            <a:endParaRPr lang="en-IN"/>
          </a:p>
        </p:txBody>
      </p:sp>
    </p:spTree>
    <p:extLst>
      <p:ext uri="{BB962C8B-B14F-4D97-AF65-F5344CB8AC3E}">
        <p14:creationId xmlns:p14="http://schemas.microsoft.com/office/powerpoint/2010/main" val="26854143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a:extLst>
              <a:ext uri="{FF2B5EF4-FFF2-40B4-BE49-F238E27FC236}">
                <a16:creationId xmlns:a16="http://schemas.microsoft.com/office/drawing/2014/main" id="{79F45B28-B28E-3A57-BEE5-F4739F8F6282}"/>
              </a:ext>
            </a:extLst>
          </p:cNvPr>
          <p:cNvPicPr>
            <a:picLocks noChangeAspect="1"/>
          </p:cNvPicPr>
          <p:nvPr/>
        </p:nvPicPr>
        <p:blipFill>
          <a:blip r:embed="rId2"/>
          <a:stretch>
            <a:fillRect/>
          </a:stretch>
        </p:blipFill>
        <p:spPr>
          <a:xfrm>
            <a:off x="7620000" y="0"/>
            <a:ext cx="4572000" cy="6858000"/>
          </a:xfrm>
          <a:prstGeom prst="rect">
            <a:avLst/>
          </a:prstGeom>
        </p:spPr>
      </p:pic>
      <p:sp>
        <p:nvSpPr>
          <p:cNvPr id="5" name="Freeform 2">
            <a:extLst>
              <a:ext uri="{FF2B5EF4-FFF2-40B4-BE49-F238E27FC236}">
                <a16:creationId xmlns:a16="http://schemas.microsoft.com/office/drawing/2014/main" id="{C4DFB3BE-2D46-5F2F-226D-645431B7C689}"/>
              </a:ext>
            </a:extLst>
          </p:cNvPr>
          <p:cNvSpPr/>
          <p:nvPr/>
        </p:nvSpPr>
        <p:spPr>
          <a:xfrm>
            <a:off x="261" y="0"/>
            <a:ext cx="1941273" cy="1828539"/>
          </a:xfrm>
          <a:custGeom>
            <a:avLst/>
            <a:gdLst/>
            <a:ahLst/>
            <a:cxnLst/>
            <a:rect l="l" t="t" r="r" b="b"/>
            <a:pathLst>
              <a:path w="3810000" h="3810000">
                <a:moveTo>
                  <a:pt x="0" y="0"/>
                </a:moveTo>
                <a:lnTo>
                  <a:pt x="3810000" y="0"/>
                </a:lnTo>
                <a:lnTo>
                  <a:pt x="3810000" y="3810000"/>
                </a:lnTo>
                <a:lnTo>
                  <a:pt x="0" y="3810000"/>
                </a:lnTo>
                <a:lnTo>
                  <a:pt x="0" y="0"/>
                </a:lnTo>
                <a:close/>
              </a:path>
            </a:pathLst>
          </a:custGeom>
          <a:blipFill>
            <a:blip r:embed="rId3"/>
            <a:stretch>
              <a:fillRect/>
            </a:stretch>
          </a:blipFill>
        </p:spPr>
      </p:sp>
      <p:sp>
        <p:nvSpPr>
          <p:cNvPr id="9" name="TextBox 8">
            <a:extLst>
              <a:ext uri="{FF2B5EF4-FFF2-40B4-BE49-F238E27FC236}">
                <a16:creationId xmlns:a16="http://schemas.microsoft.com/office/drawing/2014/main" id="{980285D6-82F2-3257-5CFA-AED72E22271C}"/>
              </a:ext>
            </a:extLst>
          </p:cNvPr>
          <p:cNvSpPr txBox="1"/>
          <p:nvPr/>
        </p:nvSpPr>
        <p:spPr>
          <a:xfrm>
            <a:off x="115872" y="1634290"/>
            <a:ext cx="6973860" cy="1609800"/>
          </a:xfrm>
          <a:prstGeom prst="rect">
            <a:avLst/>
          </a:prstGeom>
          <a:noFill/>
        </p:spPr>
        <p:txBody>
          <a:bodyPr wrap="square">
            <a:spAutoFit/>
          </a:bodyPr>
          <a:lstStyle/>
          <a:p>
            <a:pPr marL="0" indent="0" algn="l">
              <a:lnSpc>
                <a:spcPts val="6050"/>
              </a:lnSpc>
              <a:buNone/>
            </a:pPr>
            <a:r>
              <a:rPr lang="en-US" sz="3600" dirty="0">
                <a:latin typeface="Merriweather" pitchFamily="34" charset="0"/>
                <a:ea typeface="Merriweather" pitchFamily="34" charset="-122"/>
                <a:cs typeface="Merriweather" pitchFamily="34" charset="-120"/>
              </a:rPr>
              <a:t>An Invitation to Collaborate and Succeed</a:t>
            </a:r>
            <a:endParaRPr lang="en-US" sz="3600" dirty="0"/>
          </a:p>
        </p:txBody>
      </p:sp>
      <p:sp>
        <p:nvSpPr>
          <p:cNvPr id="11" name="TextBox 10">
            <a:extLst>
              <a:ext uri="{FF2B5EF4-FFF2-40B4-BE49-F238E27FC236}">
                <a16:creationId xmlns:a16="http://schemas.microsoft.com/office/drawing/2014/main" id="{D522757A-53E9-835E-0535-B8438FD0745F}"/>
              </a:ext>
            </a:extLst>
          </p:cNvPr>
          <p:cNvSpPr txBox="1"/>
          <p:nvPr/>
        </p:nvSpPr>
        <p:spPr>
          <a:xfrm>
            <a:off x="116000" y="3552186"/>
            <a:ext cx="7076368" cy="1650645"/>
          </a:xfrm>
          <a:prstGeom prst="rect">
            <a:avLst/>
          </a:prstGeom>
          <a:noFill/>
        </p:spPr>
        <p:txBody>
          <a:bodyPr wrap="square">
            <a:spAutoFit/>
          </a:bodyPr>
          <a:lstStyle/>
          <a:p>
            <a:pPr marL="0" indent="0" algn="just">
              <a:lnSpc>
                <a:spcPts val="3100"/>
              </a:lnSpc>
              <a:buNone/>
            </a:pPr>
            <a:r>
              <a:rPr lang="en-US" dirty="0">
                <a:latin typeface="Merriweather" pitchFamily="34" charset="0"/>
                <a:ea typeface="Merriweather" pitchFamily="34" charset="-122"/>
                <a:cs typeface="Merriweather" pitchFamily="34" charset="-120"/>
              </a:rPr>
              <a:t>Techcruit offers a unique opportunity to collaborate on innovative solutions. We are committed to helping your business succeed. We are excited to explore how our expertise can align with your goals.</a:t>
            </a:r>
            <a:endParaRPr lang="en-US" dirty="0"/>
          </a:p>
        </p:txBody>
      </p:sp>
    </p:spTree>
    <p:extLst>
      <p:ext uri="{BB962C8B-B14F-4D97-AF65-F5344CB8AC3E}">
        <p14:creationId xmlns:p14="http://schemas.microsoft.com/office/powerpoint/2010/main" val="42453429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19832" y="1116410"/>
            <a:ext cx="6897390" cy="642739"/>
          </a:xfrm>
          <a:prstGeom prst="rect">
            <a:avLst/>
          </a:prstGeom>
          <a:noFill/>
          <a:ln/>
        </p:spPr>
        <p:txBody>
          <a:bodyPr wrap="none" lIns="0" tIns="0" rIns="0" bIns="0" rtlCol="0" anchor="t"/>
          <a:lstStyle/>
          <a:p>
            <a:pPr>
              <a:lnSpc>
                <a:spcPts val="5041"/>
              </a:lnSpc>
            </a:pPr>
            <a:r>
              <a:rPr lang="en-US" sz="4042" dirty="0">
                <a:solidFill>
                  <a:srgbClr val="F5F0F0"/>
                </a:solidFill>
                <a:latin typeface="Merriweather" pitchFamily="34" charset="0"/>
                <a:ea typeface="Merriweather" pitchFamily="34" charset="-122"/>
                <a:cs typeface="Merriweather" pitchFamily="34" charset="-120"/>
              </a:rPr>
              <a:t>Techcruit – Value Additions</a:t>
            </a:r>
            <a:endParaRPr lang="en-US" sz="4042" dirty="0"/>
          </a:p>
        </p:txBody>
      </p:sp>
      <p:sp>
        <p:nvSpPr>
          <p:cNvPr id="3" name="Text 1"/>
          <p:cNvSpPr/>
          <p:nvPr/>
        </p:nvSpPr>
        <p:spPr>
          <a:xfrm>
            <a:off x="719832" y="2170510"/>
            <a:ext cx="10752336"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We offer a sound technical backing for candidate filtering.</a:t>
            </a:r>
            <a:endParaRPr lang="en-US" sz="1583" dirty="0"/>
          </a:p>
        </p:txBody>
      </p:sp>
      <p:sp>
        <p:nvSpPr>
          <p:cNvPr id="4" name="Text 2"/>
          <p:cNvSpPr/>
          <p:nvPr/>
        </p:nvSpPr>
        <p:spPr>
          <a:xfrm>
            <a:off x="1608138" y="3849390"/>
            <a:ext cx="2571155" cy="321270"/>
          </a:xfrm>
          <a:prstGeom prst="rect">
            <a:avLst/>
          </a:prstGeom>
          <a:noFill/>
          <a:ln/>
        </p:spPr>
        <p:txBody>
          <a:bodyPr wrap="none" lIns="0" tIns="0" rIns="0" bIns="0" rtlCol="0" anchor="t"/>
          <a:lstStyle/>
          <a:p>
            <a:pPr algn="r">
              <a:lnSpc>
                <a:spcPts val="2500"/>
              </a:lnSpc>
            </a:pPr>
            <a:r>
              <a:rPr lang="en-US" sz="2000" dirty="0">
                <a:solidFill>
                  <a:srgbClr val="E2E6E9"/>
                </a:solidFill>
                <a:latin typeface="Merriweather" pitchFamily="34" charset="0"/>
                <a:ea typeface="Merriweather" pitchFamily="34" charset="-122"/>
                <a:cs typeface="Merriweather" pitchFamily="34" charset="-120"/>
              </a:rPr>
              <a:t>Technical Filtering</a:t>
            </a:r>
            <a:endParaRPr lang="en-US" sz="2000" dirty="0"/>
          </a:p>
        </p:txBody>
      </p:sp>
      <p:sp>
        <p:nvSpPr>
          <p:cNvPr id="5" name="Text 3"/>
          <p:cNvSpPr/>
          <p:nvPr/>
        </p:nvSpPr>
        <p:spPr>
          <a:xfrm>
            <a:off x="719832" y="4293990"/>
            <a:ext cx="3459460" cy="329009"/>
          </a:xfrm>
          <a:prstGeom prst="rect">
            <a:avLst/>
          </a:prstGeom>
          <a:noFill/>
          <a:ln/>
        </p:spPr>
        <p:txBody>
          <a:bodyPr wrap="none" lIns="0" tIns="0" rIns="0" bIns="0" rtlCol="0" anchor="t"/>
          <a:lstStyle/>
          <a:p>
            <a:pPr algn="r">
              <a:lnSpc>
                <a:spcPts val="2583"/>
              </a:lnSpc>
            </a:pPr>
            <a:r>
              <a:rPr lang="en-US" sz="1583" dirty="0">
                <a:solidFill>
                  <a:srgbClr val="E2E6E9"/>
                </a:solidFill>
                <a:latin typeface="Merriweather" pitchFamily="34" charset="0"/>
                <a:ea typeface="Merriweather" pitchFamily="34" charset="-122"/>
                <a:cs typeface="Merriweather" pitchFamily="34" charset="-120"/>
              </a:rPr>
              <a:t>Done at the consultancy level.</a:t>
            </a:r>
            <a:endParaRPr lang="en-US" sz="1583" dirty="0"/>
          </a:p>
        </p:txBody>
      </p:sp>
      <p:pic>
        <p:nvPicPr>
          <p:cNvPr id="6" name="Image 0" descr="preencoded.png"/>
          <p:cNvPicPr>
            <a:picLocks noChangeAspect="1"/>
          </p:cNvPicPr>
          <p:nvPr/>
        </p:nvPicPr>
        <p:blipFill>
          <a:blip r:embed="rId3"/>
          <a:stretch>
            <a:fillRect/>
          </a:stretch>
        </p:blipFill>
        <p:spPr>
          <a:xfrm>
            <a:off x="4590654" y="2730897"/>
            <a:ext cx="3010594" cy="3010594"/>
          </a:xfrm>
          <a:prstGeom prst="rect">
            <a:avLst/>
          </a:prstGeom>
        </p:spPr>
      </p:pic>
      <p:sp>
        <p:nvSpPr>
          <p:cNvPr id="7" name="Shape 4"/>
          <p:cNvSpPr/>
          <p:nvPr/>
        </p:nvSpPr>
        <p:spPr>
          <a:xfrm>
            <a:off x="4389933" y="3979069"/>
            <a:ext cx="514152" cy="514152"/>
          </a:xfrm>
          <a:prstGeom prst="roundRect">
            <a:avLst>
              <a:gd name="adj" fmla="val 1480571"/>
            </a:avLst>
          </a:prstGeom>
          <a:solidFill>
            <a:srgbClr val="003180"/>
          </a:solidFill>
          <a:ln w="15240">
            <a:solidFill>
              <a:srgbClr val="194A99"/>
            </a:solidFill>
            <a:prstDash val="solid"/>
          </a:ln>
        </p:spPr>
      </p:sp>
      <p:sp>
        <p:nvSpPr>
          <p:cNvPr id="8" name="Text 5"/>
          <p:cNvSpPr/>
          <p:nvPr/>
        </p:nvSpPr>
        <p:spPr>
          <a:xfrm>
            <a:off x="4531320" y="4091484"/>
            <a:ext cx="231378" cy="289223"/>
          </a:xfrm>
          <a:prstGeom prst="rect">
            <a:avLst/>
          </a:prstGeom>
          <a:noFill/>
          <a:ln/>
        </p:spPr>
        <p:txBody>
          <a:bodyPr wrap="none" lIns="0" tIns="0" rIns="0" bIns="0" rtlCol="0" anchor="t"/>
          <a:lstStyle/>
          <a:p>
            <a:pPr>
              <a:lnSpc>
                <a:spcPts val="2875"/>
              </a:lnSpc>
            </a:pPr>
            <a:r>
              <a:rPr lang="en-US" sz="1792" dirty="0">
                <a:solidFill>
                  <a:srgbClr val="E2E6E9"/>
                </a:solidFill>
                <a:latin typeface="Merriweather" pitchFamily="34" charset="0"/>
                <a:ea typeface="Merriweather" pitchFamily="34" charset="-122"/>
                <a:cs typeface="Merriweather" pitchFamily="34" charset="-120"/>
              </a:rPr>
              <a:t>1</a:t>
            </a:r>
            <a:endParaRPr lang="en-US" sz="1792" dirty="0"/>
          </a:p>
        </p:txBody>
      </p:sp>
      <p:sp>
        <p:nvSpPr>
          <p:cNvPr id="9" name="Text 6"/>
          <p:cNvSpPr/>
          <p:nvPr/>
        </p:nvSpPr>
        <p:spPr>
          <a:xfrm>
            <a:off x="7909719" y="2937371"/>
            <a:ext cx="2585938" cy="321270"/>
          </a:xfrm>
          <a:prstGeom prst="rect">
            <a:avLst/>
          </a:prstGeom>
          <a:noFill/>
          <a:ln/>
        </p:spPr>
        <p:txBody>
          <a:bodyPr wrap="none" lIns="0" tIns="0" rIns="0" bIns="0" rtlCol="0" anchor="t"/>
          <a:lstStyle/>
          <a:p>
            <a:pPr>
              <a:lnSpc>
                <a:spcPts val="2500"/>
              </a:lnSpc>
            </a:pPr>
            <a:r>
              <a:rPr lang="en-US" sz="2000" dirty="0">
                <a:solidFill>
                  <a:srgbClr val="E2E6E9"/>
                </a:solidFill>
                <a:latin typeface="Merriweather" pitchFamily="34" charset="0"/>
                <a:ea typeface="Merriweather" pitchFamily="34" charset="-122"/>
                <a:cs typeface="Merriweather" pitchFamily="34" charset="-120"/>
              </a:rPr>
              <a:t>Technical Interviews</a:t>
            </a:r>
            <a:endParaRPr lang="en-US" sz="2000" dirty="0"/>
          </a:p>
        </p:txBody>
      </p:sp>
      <p:sp>
        <p:nvSpPr>
          <p:cNvPr id="10" name="Text 7"/>
          <p:cNvSpPr/>
          <p:nvPr/>
        </p:nvSpPr>
        <p:spPr>
          <a:xfrm>
            <a:off x="7909719" y="3381971"/>
            <a:ext cx="3562449" cy="329009"/>
          </a:xfrm>
          <a:prstGeom prst="rect">
            <a:avLst/>
          </a:prstGeom>
          <a:noFill/>
          <a:ln/>
        </p:spPr>
        <p:txBody>
          <a:bodyPr wrap="non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Participation in first/second round.</a:t>
            </a:r>
            <a:endParaRPr lang="en-US" sz="1583" dirty="0"/>
          </a:p>
        </p:txBody>
      </p:sp>
      <p:pic>
        <p:nvPicPr>
          <p:cNvPr id="11" name="Image 1" descr="preencoded.png"/>
          <p:cNvPicPr>
            <a:picLocks noChangeAspect="1"/>
          </p:cNvPicPr>
          <p:nvPr/>
        </p:nvPicPr>
        <p:blipFill>
          <a:blip r:embed="rId4"/>
          <a:stretch>
            <a:fillRect/>
          </a:stretch>
        </p:blipFill>
        <p:spPr>
          <a:xfrm>
            <a:off x="4590654" y="2730897"/>
            <a:ext cx="3010594" cy="3010594"/>
          </a:xfrm>
          <a:prstGeom prst="rect">
            <a:avLst/>
          </a:prstGeom>
        </p:spPr>
      </p:pic>
      <p:sp>
        <p:nvSpPr>
          <p:cNvPr id="12" name="Shape 8"/>
          <p:cNvSpPr/>
          <p:nvPr/>
        </p:nvSpPr>
        <p:spPr>
          <a:xfrm>
            <a:off x="6563221" y="2724348"/>
            <a:ext cx="514152" cy="514152"/>
          </a:xfrm>
          <a:prstGeom prst="roundRect">
            <a:avLst>
              <a:gd name="adj" fmla="val 1480571"/>
            </a:avLst>
          </a:prstGeom>
          <a:solidFill>
            <a:srgbClr val="003180"/>
          </a:solidFill>
          <a:ln w="15240">
            <a:solidFill>
              <a:srgbClr val="194A99"/>
            </a:solidFill>
            <a:prstDash val="solid"/>
          </a:ln>
        </p:spPr>
      </p:sp>
      <p:sp>
        <p:nvSpPr>
          <p:cNvPr id="13" name="Text 9"/>
          <p:cNvSpPr/>
          <p:nvPr/>
        </p:nvSpPr>
        <p:spPr>
          <a:xfrm>
            <a:off x="6704608" y="2836764"/>
            <a:ext cx="231378" cy="289223"/>
          </a:xfrm>
          <a:prstGeom prst="rect">
            <a:avLst/>
          </a:prstGeom>
          <a:noFill/>
          <a:ln/>
        </p:spPr>
        <p:txBody>
          <a:bodyPr wrap="none" lIns="0" tIns="0" rIns="0" bIns="0" rtlCol="0" anchor="t"/>
          <a:lstStyle/>
          <a:p>
            <a:pPr>
              <a:lnSpc>
                <a:spcPts val="2875"/>
              </a:lnSpc>
            </a:pPr>
            <a:r>
              <a:rPr lang="en-US" sz="1792" dirty="0">
                <a:solidFill>
                  <a:srgbClr val="E2E6E9"/>
                </a:solidFill>
                <a:latin typeface="Merriweather" pitchFamily="34" charset="0"/>
                <a:ea typeface="Merriweather" pitchFamily="34" charset="-122"/>
                <a:cs typeface="Merriweather" pitchFamily="34" charset="-120"/>
              </a:rPr>
              <a:t>2</a:t>
            </a:r>
            <a:endParaRPr lang="en-US" sz="1792" dirty="0"/>
          </a:p>
        </p:txBody>
      </p:sp>
      <p:sp>
        <p:nvSpPr>
          <p:cNvPr id="14" name="Text 10"/>
          <p:cNvSpPr/>
          <p:nvPr/>
        </p:nvSpPr>
        <p:spPr>
          <a:xfrm>
            <a:off x="7909719" y="4432399"/>
            <a:ext cx="2663329" cy="321270"/>
          </a:xfrm>
          <a:prstGeom prst="rect">
            <a:avLst/>
          </a:prstGeom>
          <a:noFill/>
          <a:ln/>
        </p:spPr>
        <p:txBody>
          <a:bodyPr wrap="none" lIns="0" tIns="0" rIns="0" bIns="0" rtlCol="0" anchor="t"/>
          <a:lstStyle/>
          <a:p>
            <a:pPr>
              <a:lnSpc>
                <a:spcPts val="2500"/>
              </a:lnSpc>
            </a:pPr>
            <a:r>
              <a:rPr lang="en-US" sz="2000" dirty="0">
                <a:solidFill>
                  <a:srgbClr val="E2E6E9"/>
                </a:solidFill>
                <a:latin typeface="Merriweather" pitchFamily="34" charset="0"/>
                <a:ea typeface="Merriweather" pitchFamily="34" charset="-122"/>
                <a:cs typeface="Merriweather" pitchFamily="34" charset="-120"/>
              </a:rPr>
              <a:t>Walk-in Coordination</a:t>
            </a:r>
            <a:endParaRPr lang="en-US" sz="2000" dirty="0"/>
          </a:p>
        </p:txBody>
      </p:sp>
      <p:sp>
        <p:nvSpPr>
          <p:cNvPr id="15" name="Text 11"/>
          <p:cNvSpPr/>
          <p:nvPr/>
        </p:nvSpPr>
        <p:spPr>
          <a:xfrm>
            <a:off x="7909719" y="4876999"/>
            <a:ext cx="3562449" cy="658018"/>
          </a:xfrm>
          <a:prstGeom prst="rect">
            <a:avLst/>
          </a:prstGeom>
          <a:noFill/>
          <a:ln/>
        </p:spPr>
        <p:txBody>
          <a:bodyPr wrap="square" lIns="0" tIns="0" rIns="0" bIns="0" rtlCol="0" anchor="t"/>
          <a:lstStyle/>
          <a:p>
            <a:pPr>
              <a:lnSpc>
                <a:spcPts val="2583"/>
              </a:lnSpc>
            </a:pPr>
            <a:r>
              <a:rPr lang="en-US" sz="1583" dirty="0">
                <a:solidFill>
                  <a:srgbClr val="E2E6E9"/>
                </a:solidFill>
                <a:latin typeface="Merriweather" pitchFamily="34" charset="0"/>
                <a:ea typeface="Merriweather" pitchFamily="34" charset="-122"/>
                <a:cs typeface="Merriweather" pitchFamily="34" charset="-120"/>
              </a:rPr>
              <a:t>Actively involve/participate with the client.</a:t>
            </a:r>
            <a:endParaRPr lang="en-US" sz="1583" dirty="0"/>
          </a:p>
        </p:txBody>
      </p:sp>
      <p:pic>
        <p:nvPicPr>
          <p:cNvPr id="16" name="Image 2" descr="preencoded.png"/>
          <p:cNvPicPr>
            <a:picLocks noChangeAspect="1"/>
          </p:cNvPicPr>
          <p:nvPr/>
        </p:nvPicPr>
        <p:blipFill>
          <a:blip r:embed="rId5"/>
          <a:stretch>
            <a:fillRect/>
          </a:stretch>
        </p:blipFill>
        <p:spPr>
          <a:xfrm>
            <a:off x="4590654" y="2730897"/>
            <a:ext cx="3010594" cy="3010594"/>
          </a:xfrm>
          <a:prstGeom prst="rect">
            <a:avLst/>
          </a:prstGeom>
        </p:spPr>
      </p:pic>
      <p:sp>
        <p:nvSpPr>
          <p:cNvPr id="17" name="Shape 12"/>
          <p:cNvSpPr/>
          <p:nvPr/>
        </p:nvSpPr>
        <p:spPr>
          <a:xfrm>
            <a:off x="6563221" y="5233789"/>
            <a:ext cx="514152" cy="514152"/>
          </a:xfrm>
          <a:prstGeom prst="roundRect">
            <a:avLst>
              <a:gd name="adj" fmla="val 1480571"/>
            </a:avLst>
          </a:prstGeom>
          <a:solidFill>
            <a:srgbClr val="003180"/>
          </a:solidFill>
          <a:ln w="15240">
            <a:solidFill>
              <a:srgbClr val="194A99"/>
            </a:solidFill>
            <a:prstDash val="solid"/>
          </a:ln>
        </p:spPr>
      </p:sp>
      <p:sp>
        <p:nvSpPr>
          <p:cNvPr id="18" name="Text 13"/>
          <p:cNvSpPr/>
          <p:nvPr/>
        </p:nvSpPr>
        <p:spPr>
          <a:xfrm>
            <a:off x="6704608" y="5346204"/>
            <a:ext cx="231378" cy="289223"/>
          </a:xfrm>
          <a:prstGeom prst="rect">
            <a:avLst/>
          </a:prstGeom>
          <a:noFill/>
          <a:ln/>
        </p:spPr>
        <p:txBody>
          <a:bodyPr wrap="none" lIns="0" tIns="0" rIns="0" bIns="0" rtlCol="0" anchor="t"/>
          <a:lstStyle/>
          <a:p>
            <a:pPr>
              <a:lnSpc>
                <a:spcPts val="2875"/>
              </a:lnSpc>
            </a:pPr>
            <a:r>
              <a:rPr lang="en-US" sz="1792" dirty="0">
                <a:solidFill>
                  <a:srgbClr val="E2E6E9"/>
                </a:solidFill>
                <a:latin typeface="Merriweather" pitchFamily="34" charset="0"/>
                <a:ea typeface="Merriweather" pitchFamily="34" charset="-122"/>
                <a:cs typeface="Merriweather" pitchFamily="34" charset="-120"/>
              </a:rPr>
              <a:t>3</a:t>
            </a:r>
            <a:endParaRPr lang="en-US" sz="1792" dirty="0"/>
          </a:p>
        </p:txBody>
      </p:sp>
      <p:pic>
        <p:nvPicPr>
          <p:cNvPr id="19" name="Picture 18">
            <a:extLst>
              <a:ext uri="{FF2B5EF4-FFF2-40B4-BE49-F238E27FC236}">
                <a16:creationId xmlns:a16="http://schemas.microsoft.com/office/drawing/2014/main" id="{B97209EE-BA8E-A712-70C3-4AF83E8A2ED8}"/>
              </a:ext>
            </a:extLst>
          </p:cNvPr>
          <p:cNvPicPr>
            <a:picLocks noChangeAspect="1"/>
          </p:cNvPicPr>
          <p:nvPr/>
        </p:nvPicPr>
        <p:blipFill>
          <a:blip r:embed="rId6"/>
          <a:stretch>
            <a:fillRect/>
          </a:stretch>
        </p:blipFill>
        <p:spPr>
          <a:xfrm>
            <a:off x="10670860" y="5748536"/>
            <a:ext cx="1521140" cy="110842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a:extLst>
              <a:ext uri="{FF2B5EF4-FFF2-40B4-BE49-F238E27FC236}">
                <a16:creationId xmlns:a16="http://schemas.microsoft.com/office/drawing/2014/main" id="{998085B6-4604-77A7-376E-FBECFB1FD322}"/>
              </a:ext>
            </a:extLst>
          </p:cNvPr>
          <p:cNvPicPr>
            <a:picLocks noChangeAspect="1"/>
          </p:cNvPicPr>
          <p:nvPr/>
        </p:nvPicPr>
        <p:blipFill>
          <a:blip r:embed="rId2"/>
          <a:stretch>
            <a:fillRect/>
          </a:stretch>
        </p:blipFill>
        <p:spPr>
          <a:xfrm>
            <a:off x="7842408" y="-9585"/>
            <a:ext cx="4351497" cy="6867585"/>
          </a:xfrm>
          <a:prstGeom prst="rect">
            <a:avLst/>
          </a:prstGeom>
        </p:spPr>
      </p:pic>
      <p:sp>
        <p:nvSpPr>
          <p:cNvPr id="5" name="Text 0">
            <a:extLst>
              <a:ext uri="{FF2B5EF4-FFF2-40B4-BE49-F238E27FC236}">
                <a16:creationId xmlns:a16="http://schemas.microsoft.com/office/drawing/2014/main" id="{D1F31323-77E2-7E78-22C5-CBFE633D9893}"/>
              </a:ext>
            </a:extLst>
          </p:cNvPr>
          <p:cNvSpPr/>
          <p:nvPr/>
        </p:nvSpPr>
        <p:spPr>
          <a:xfrm>
            <a:off x="863798" y="1008459"/>
            <a:ext cx="6170771" cy="771287"/>
          </a:xfrm>
          <a:prstGeom prst="rect">
            <a:avLst/>
          </a:prstGeom>
          <a:noFill/>
          <a:ln/>
        </p:spPr>
        <p:txBody>
          <a:bodyPr wrap="none" lIns="0" tIns="0" rIns="0" bIns="0" rtlCol="0" anchor="t"/>
          <a:lstStyle/>
          <a:p>
            <a:pPr marL="0" indent="0" algn="l">
              <a:lnSpc>
                <a:spcPts val="6050"/>
              </a:lnSpc>
              <a:buNone/>
            </a:pPr>
            <a:r>
              <a:rPr lang="en-US" sz="4850" dirty="0">
                <a:latin typeface="Merriweather" pitchFamily="34" charset="0"/>
                <a:ea typeface="Merriweather" pitchFamily="34" charset="-122"/>
                <a:cs typeface="Merriweather" pitchFamily="34" charset="-120"/>
              </a:rPr>
              <a:t>Pricing</a:t>
            </a:r>
            <a:endParaRPr lang="en-US" sz="4850" dirty="0"/>
          </a:p>
        </p:txBody>
      </p:sp>
      <p:sp>
        <p:nvSpPr>
          <p:cNvPr id="6" name="Text 1">
            <a:extLst>
              <a:ext uri="{FF2B5EF4-FFF2-40B4-BE49-F238E27FC236}">
                <a16:creationId xmlns:a16="http://schemas.microsoft.com/office/drawing/2014/main" id="{4486E8C1-31D3-3646-3A75-4C7F5EF38D1D}"/>
              </a:ext>
            </a:extLst>
          </p:cNvPr>
          <p:cNvSpPr/>
          <p:nvPr/>
        </p:nvSpPr>
        <p:spPr>
          <a:xfrm>
            <a:off x="863798" y="2149912"/>
            <a:ext cx="7416403" cy="789622"/>
          </a:xfrm>
          <a:prstGeom prst="rect">
            <a:avLst/>
          </a:prstGeom>
          <a:noFill/>
          <a:ln/>
        </p:spPr>
        <p:txBody>
          <a:bodyPr wrap="square" lIns="0" tIns="0" rIns="0" bIns="0" rtlCol="0" anchor="t"/>
          <a:lstStyle/>
          <a:p>
            <a:pPr marL="0" indent="0" algn="l">
              <a:lnSpc>
                <a:spcPts val="3100"/>
              </a:lnSpc>
              <a:buNone/>
            </a:pPr>
            <a:r>
              <a:rPr lang="en-US" sz="1900" dirty="0">
                <a:latin typeface="Merriweather" pitchFamily="34" charset="0"/>
                <a:ea typeface="Merriweather" pitchFamily="34" charset="-122"/>
                <a:cs typeface="Merriweather" pitchFamily="34" charset="-120"/>
              </a:rPr>
              <a:t>Our prices are very competitive. We provide high quality resources and value for money.</a:t>
            </a:r>
            <a:endParaRPr lang="en-US" sz="1900" dirty="0"/>
          </a:p>
        </p:txBody>
      </p:sp>
      <p:sp>
        <p:nvSpPr>
          <p:cNvPr id="7" name="Text 2">
            <a:extLst>
              <a:ext uri="{FF2B5EF4-FFF2-40B4-BE49-F238E27FC236}">
                <a16:creationId xmlns:a16="http://schemas.microsoft.com/office/drawing/2014/main" id="{6CC72482-E596-1459-8276-8EAF5D67F366}"/>
              </a:ext>
            </a:extLst>
          </p:cNvPr>
          <p:cNvSpPr/>
          <p:nvPr/>
        </p:nvSpPr>
        <p:spPr>
          <a:xfrm>
            <a:off x="863798" y="3340537"/>
            <a:ext cx="3523059" cy="814507"/>
          </a:xfrm>
          <a:prstGeom prst="rect">
            <a:avLst/>
          </a:prstGeom>
          <a:noFill/>
          <a:ln/>
        </p:spPr>
        <p:txBody>
          <a:bodyPr wrap="none" lIns="0" tIns="0" rIns="0" bIns="0" rtlCol="0" anchor="t"/>
          <a:lstStyle/>
          <a:p>
            <a:pPr marL="0" indent="0" algn="ctr">
              <a:lnSpc>
                <a:spcPts val="6400"/>
              </a:lnSpc>
              <a:buNone/>
            </a:pPr>
            <a:r>
              <a:rPr lang="en-US" sz="6400" dirty="0">
                <a:latin typeface="Merriweather" pitchFamily="34" charset="0"/>
                <a:ea typeface="Merriweather" pitchFamily="34" charset="-122"/>
                <a:cs typeface="Merriweather" pitchFamily="34" charset="-120"/>
              </a:rPr>
              <a:t>Competitive</a:t>
            </a:r>
            <a:endParaRPr lang="en-US" sz="6400" dirty="0"/>
          </a:p>
        </p:txBody>
      </p:sp>
      <p:sp>
        <p:nvSpPr>
          <p:cNvPr id="8" name="Text 3">
            <a:extLst>
              <a:ext uri="{FF2B5EF4-FFF2-40B4-BE49-F238E27FC236}">
                <a16:creationId xmlns:a16="http://schemas.microsoft.com/office/drawing/2014/main" id="{45E43B58-1FAC-40AF-382D-07DC052B84E1}"/>
              </a:ext>
            </a:extLst>
          </p:cNvPr>
          <p:cNvSpPr/>
          <p:nvPr/>
        </p:nvSpPr>
        <p:spPr>
          <a:xfrm>
            <a:off x="1082635" y="4463415"/>
            <a:ext cx="3085386" cy="385524"/>
          </a:xfrm>
          <a:prstGeom prst="rect">
            <a:avLst/>
          </a:prstGeom>
          <a:noFill/>
          <a:ln/>
        </p:spPr>
        <p:txBody>
          <a:bodyPr wrap="none" lIns="0" tIns="0" rIns="0" bIns="0" rtlCol="0" anchor="t"/>
          <a:lstStyle/>
          <a:p>
            <a:pPr marL="0" indent="0" algn="ctr">
              <a:lnSpc>
                <a:spcPts val="3000"/>
              </a:lnSpc>
              <a:buNone/>
            </a:pPr>
            <a:r>
              <a:rPr lang="en-US" sz="2400" dirty="0">
                <a:latin typeface="Merriweather" pitchFamily="34" charset="0"/>
                <a:ea typeface="Merriweather" pitchFamily="34" charset="-122"/>
                <a:cs typeface="Merriweather" pitchFamily="34" charset="-120"/>
              </a:rPr>
              <a:t>Pricing</a:t>
            </a:r>
            <a:endParaRPr lang="en-US" sz="2400" dirty="0"/>
          </a:p>
        </p:txBody>
      </p:sp>
      <p:sp>
        <p:nvSpPr>
          <p:cNvPr id="9" name="Text 4">
            <a:extLst>
              <a:ext uri="{FF2B5EF4-FFF2-40B4-BE49-F238E27FC236}">
                <a16:creationId xmlns:a16="http://schemas.microsoft.com/office/drawing/2014/main" id="{4EC1C11A-A3BD-844A-919A-7F0ECBF6E754}"/>
              </a:ext>
            </a:extLst>
          </p:cNvPr>
          <p:cNvSpPr/>
          <p:nvPr/>
        </p:nvSpPr>
        <p:spPr>
          <a:xfrm>
            <a:off x="4757023" y="3340537"/>
            <a:ext cx="3523178" cy="814507"/>
          </a:xfrm>
          <a:prstGeom prst="rect">
            <a:avLst/>
          </a:prstGeom>
          <a:noFill/>
          <a:ln/>
        </p:spPr>
        <p:txBody>
          <a:bodyPr wrap="none" lIns="0" tIns="0" rIns="0" bIns="0" rtlCol="0" anchor="t"/>
          <a:lstStyle/>
          <a:p>
            <a:pPr marL="0" indent="0" algn="ctr">
              <a:lnSpc>
                <a:spcPts val="6400"/>
              </a:lnSpc>
              <a:buNone/>
            </a:pPr>
            <a:r>
              <a:rPr lang="en-US" sz="6400" dirty="0">
                <a:latin typeface="Merriweather" pitchFamily="34" charset="0"/>
                <a:ea typeface="Merriweather" pitchFamily="34" charset="-122"/>
                <a:cs typeface="Merriweather" pitchFamily="34" charset="-120"/>
              </a:rPr>
              <a:t>High</a:t>
            </a:r>
            <a:endParaRPr lang="en-US" sz="6400" dirty="0"/>
          </a:p>
        </p:txBody>
      </p:sp>
      <p:sp>
        <p:nvSpPr>
          <p:cNvPr id="10" name="Text 5">
            <a:extLst>
              <a:ext uri="{FF2B5EF4-FFF2-40B4-BE49-F238E27FC236}">
                <a16:creationId xmlns:a16="http://schemas.microsoft.com/office/drawing/2014/main" id="{891BFFBD-208D-A6B6-0B24-8C861FC801DC}"/>
              </a:ext>
            </a:extLst>
          </p:cNvPr>
          <p:cNvSpPr/>
          <p:nvPr/>
        </p:nvSpPr>
        <p:spPr>
          <a:xfrm>
            <a:off x="4975860" y="4463415"/>
            <a:ext cx="3085386" cy="385524"/>
          </a:xfrm>
          <a:prstGeom prst="rect">
            <a:avLst/>
          </a:prstGeom>
          <a:noFill/>
          <a:ln/>
        </p:spPr>
        <p:txBody>
          <a:bodyPr wrap="none" lIns="0" tIns="0" rIns="0" bIns="0" rtlCol="0" anchor="t"/>
          <a:lstStyle/>
          <a:p>
            <a:pPr marL="0" indent="0" algn="ctr">
              <a:lnSpc>
                <a:spcPts val="3000"/>
              </a:lnSpc>
              <a:buNone/>
            </a:pPr>
            <a:r>
              <a:rPr lang="en-US" sz="2400" dirty="0">
                <a:latin typeface="Merriweather" pitchFamily="34" charset="0"/>
                <a:ea typeface="Merriweather" pitchFamily="34" charset="-122"/>
                <a:cs typeface="Merriweather" pitchFamily="34" charset="-120"/>
              </a:rPr>
              <a:t>Quality</a:t>
            </a:r>
            <a:endParaRPr lang="en-US" sz="2400" dirty="0"/>
          </a:p>
        </p:txBody>
      </p:sp>
      <p:sp>
        <p:nvSpPr>
          <p:cNvPr id="11" name="Text 6">
            <a:extLst>
              <a:ext uri="{FF2B5EF4-FFF2-40B4-BE49-F238E27FC236}">
                <a16:creationId xmlns:a16="http://schemas.microsoft.com/office/drawing/2014/main" id="{A179C66B-F6DA-7974-89DA-361E0763E792}"/>
              </a:ext>
            </a:extLst>
          </p:cNvPr>
          <p:cNvSpPr/>
          <p:nvPr/>
        </p:nvSpPr>
        <p:spPr>
          <a:xfrm>
            <a:off x="2810351" y="5712738"/>
            <a:ext cx="3523178" cy="814507"/>
          </a:xfrm>
          <a:prstGeom prst="rect">
            <a:avLst/>
          </a:prstGeom>
          <a:noFill/>
          <a:ln/>
        </p:spPr>
        <p:txBody>
          <a:bodyPr wrap="none" lIns="0" tIns="0" rIns="0" bIns="0" rtlCol="0" anchor="t"/>
          <a:lstStyle/>
          <a:p>
            <a:pPr marL="0" indent="0" algn="ctr">
              <a:lnSpc>
                <a:spcPts val="6400"/>
              </a:lnSpc>
              <a:buNone/>
            </a:pPr>
            <a:r>
              <a:rPr lang="en-US" sz="6400" dirty="0">
                <a:latin typeface="Merriweather" pitchFamily="34" charset="0"/>
                <a:ea typeface="Merriweather" pitchFamily="34" charset="-122"/>
                <a:cs typeface="Merriweather" pitchFamily="34" charset="-120"/>
              </a:rPr>
              <a:t>Value</a:t>
            </a:r>
            <a:endParaRPr lang="en-US" sz="6400" dirty="0"/>
          </a:p>
        </p:txBody>
      </p:sp>
      <p:sp>
        <p:nvSpPr>
          <p:cNvPr id="12" name="Text 7">
            <a:extLst>
              <a:ext uri="{FF2B5EF4-FFF2-40B4-BE49-F238E27FC236}">
                <a16:creationId xmlns:a16="http://schemas.microsoft.com/office/drawing/2014/main" id="{ED44DB5A-3EE8-0D03-8FCD-E2CD65BFB24B}"/>
              </a:ext>
            </a:extLst>
          </p:cNvPr>
          <p:cNvSpPr/>
          <p:nvPr/>
        </p:nvSpPr>
        <p:spPr>
          <a:xfrm>
            <a:off x="3029188" y="6835616"/>
            <a:ext cx="3085386" cy="385524"/>
          </a:xfrm>
          <a:prstGeom prst="rect">
            <a:avLst/>
          </a:prstGeom>
          <a:noFill/>
          <a:ln/>
        </p:spPr>
        <p:txBody>
          <a:bodyPr wrap="none" lIns="0" tIns="0" rIns="0" bIns="0" rtlCol="0" anchor="t"/>
          <a:lstStyle/>
          <a:p>
            <a:pPr marL="0" indent="0" algn="ctr">
              <a:lnSpc>
                <a:spcPts val="3000"/>
              </a:lnSpc>
              <a:buNone/>
            </a:pPr>
            <a:r>
              <a:rPr lang="en-US" sz="2400" dirty="0">
                <a:latin typeface="Merriweather" pitchFamily="34" charset="0"/>
                <a:ea typeface="Merriweather" pitchFamily="34" charset="-122"/>
                <a:cs typeface="Merriweather" pitchFamily="34" charset="-120"/>
              </a:rPr>
              <a:t>Money</a:t>
            </a:r>
            <a:endParaRPr lang="en-US" sz="2400" dirty="0"/>
          </a:p>
        </p:txBody>
      </p:sp>
      <p:sp>
        <p:nvSpPr>
          <p:cNvPr id="13" name="Freeform 2">
            <a:extLst>
              <a:ext uri="{FF2B5EF4-FFF2-40B4-BE49-F238E27FC236}">
                <a16:creationId xmlns:a16="http://schemas.microsoft.com/office/drawing/2014/main" id="{70BEE905-24B9-883B-B324-E1C32D8DE28C}"/>
              </a:ext>
            </a:extLst>
          </p:cNvPr>
          <p:cNvSpPr/>
          <p:nvPr/>
        </p:nvSpPr>
        <p:spPr>
          <a:xfrm>
            <a:off x="10284358" y="4973915"/>
            <a:ext cx="2206602" cy="2292152"/>
          </a:xfrm>
          <a:custGeom>
            <a:avLst/>
            <a:gdLst/>
            <a:ahLst/>
            <a:cxnLst/>
            <a:rect l="l" t="t" r="r" b="b"/>
            <a:pathLst>
              <a:path w="2662318" h="2662318">
                <a:moveTo>
                  <a:pt x="0" y="0"/>
                </a:moveTo>
                <a:lnTo>
                  <a:pt x="2662318" y="0"/>
                </a:lnTo>
                <a:lnTo>
                  <a:pt x="2662318" y="2662319"/>
                </a:lnTo>
                <a:lnTo>
                  <a:pt x="0" y="2662319"/>
                </a:lnTo>
                <a:lnTo>
                  <a:pt x="0" y="0"/>
                </a:lnTo>
                <a:close/>
              </a:path>
            </a:pathLst>
          </a:custGeom>
          <a:blipFill>
            <a:blip r:embed="rId3"/>
            <a:stretch>
              <a:fillRect/>
            </a:stretch>
          </a:blipFill>
        </p:spPr>
      </p:sp>
    </p:spTree>
    <p:extLst>
      <p:ext uri="{BB962C8B-B14F-4D97-AF65-F5344CB8AC3E}">
        <p14:creationId xmlns:p14="http://schemas.microsoft.com/office/powerpoint/2010/main" val="16548787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9A9BA23D-47B6-40DF-806B-296B61CD9337}"/>
              </a:ext>
            </a:extLst>
          </p:cNvPr>
          <p:cNvSpPr/>
          <p:nvPr/>
        </p:nvSpPr>
        <p:spPr>
          <a:xfrm>
            <a:off x="365914" y="1156509"/>
            <a:ext cx="5553670" cy="694253"/>
          </a:xfrm>
          <a:prstGeom prst="rect">
            <a:avLst/>
          </a:prstGeom>
          <a:noFill/>
          <a:ln/>
        </p:spPr>
        <p:txBody>
          <a:bodyPr wrap="none" lIns="0" tIns="0" rIns="0" bIns="0" rtlCol="0" anchor="t"/>
          <a:lstStyle/>
          <a:p>
            <a:pPr marL="0" indent="0" algn="l">
              <a:lnSpc>
                <a:spcPts val="5450"/>
              </a:lnSpc>
              <a:buNone/>
            </a:pPr>
            <a:r>
              <a:rPr lang="en-US" sz="4350" dirty="0">
                <a:latin typeface="Merriweather" pitchFamily="34" charset="0"/>
                <a:ea typeface="Merriweather" pitchFamily="34" charset="-122"/>
                <a:cs typeface="Merriweather" pitchFamily="34" charset="-120"/>
              </a:rPr>
              <a:t>About Techcruit Solution </a:t>
            </a:r>
            <a:endParaRPr lang="en-US" sz="4350" dirty="0"/>
          </a:p>
        </p:txBody>
      </p:sp>
      <p:sp>
        <p:nvSpPr>
          <p:cNvPr id="5" name="Text 1">
            <a:extLst>
              <a:ext uri="{FF2B5EF4-FFF2-40B4-BE49-F238E27FC236}">
                <a16:creationId xmlns:a16="http://schemas.microsoft.com/office/drawing/2014/main" id="{0CE1E4C6-488B-7C59-7008-83B60B8DBF84}"/>
              </a:ext>
            </a:extLst>
          </p:cNvPr>
          <p:cNvSpPr/>
          <p:nvPr/>
        </p:nvSpPr>
        <p:spPr>
          <a:xfrm>
            <a:off x="236002" y="1327550"/>
            <a:ext cx="9494594" cy="2286918"/>
          </a:xfrm>
          <a:prstGeom prst="rect">
            <a:avLst/>
          </a:prstGeom>
          <a:noFill/>
          <a:ln/>
        </p:spPr>
        <p:txBody>
          <a:bodyPr wrap="none" lIns="0" tIns="0" rIns="0" bIns="0" rtlCol="0" anchor="t"/>
          <a:lstStyle/>
          <a:p>
            <a:pPr algn="r">
              <a:buNone/>
            </a:pPr>
            <a:endParaRPr lang="en-US" sz="1600" dirty="0"/>
          </a:p>
        </p:txBody>
      </p:sp>
      <p:sp>
        <p:nvSpPr>
          <p:cNvPr id="15" name="Text 11">
            <a:extLst>
              <a:ext uri="{FF2B5EF4-FFF2-40B4-BE49-F238E27FC236}">
                <a16:creationId xmlns:a16="http://schemas.microsoft.com/office/drawing/2014/main" id="{A5D8E325-84A3-9458-5CAD-A781713E2A42}"/>
              </a:ext>
            </a:extLst>
          </p:cNvPr>
          <p:cNvSpPr/>
          <p:nvPr/>
        </p:nvSpPr>
        <p:spPr>
          <a:xfrm>
            <a:off x="863798" y="6898243"/>
            <a:ext cx="6180415" cy="355402"/>
          </a:xfrm>
          <a:prstGeom prst="rect">
            <a:avLst/>
          </a:prstGeom>
          <a:noFill/>
          <a:ln/>
        </p:spPr>
        <p:txBody>
          <a:bodyPr wrap="none" lIns="0" tIns="0" rIns="0" bIns="0" rtlCol="0" anchor="t"/>
          <a:lstStyle/>
          <a:p>
            <a:pPr marL="0" indent="0" algn="l">
              <a:lnSpc>
                <a:spcPts val="2750"/>
              </a:lnSpc>
              <a:buNone/>
            </a:pPr>
            <a:endParaRPr lang="en-US" sz="1700" dirty="0"/>
          </a:p>
        </p:txBody>
      </p:sp>
      <p:pic>
        <p:nvPicPr>
          <p:cNvPr id="18" name="Picture 17">
            <a:extLst>
              <a:ext uri="{FF2B5EF4-FFF2-40B4-BE49-F238E27FC236}">
                <a16:creationId xmlns:a16="http://schemas.microsoft.com/office/drawing/2014/main" id="{06C2079D-295D-A8E0-2872-B7BD4BA25C66}"/>
              </a:ext>
            </a:extLst>
          </p:cNvPr>
          <p:cNvPicPr>
            <a:picLocks noChangeAspect="1"/>
          </p:cNvPicPr>
          <p:nvPr/>
        </p:nvPicPr>
        <p:blipFill>
          <a:blip r:embed="rId2"/>
          <a:stretch>
            <a:fillRect/>
          </a:stretch>
        </p:blipFill>
        <p:spPr>
          <a:xfrm>
            <a:off x="12805032" y="6898243"/>
            <a:ext cx="1825368" cy="1330107"/>
          </a:xfrm>
          <a:prstGeom prst="rect">
            <a:avLst/>
          </a:prstGeom>
        </p:spPr>
      </p:pic>
      <p:sp>
        <p:nvSpPr>
          <p:cNvPr id="19" name="TextBox 18">
            <a:extLst>
              <a:ext uri="{FF2B5EF4-FFF2-40B4-BE49-F238E27FC236}">
                <a16:creationId xmlns:a16="http://schemas.microsoft.com/office/drawing/2014/main" id="{3CC50415-C813-243B-6661-61E4C636F1AC}"/>
              </a:ext>
            </a:extLst>
          </p:cNvPr>
          <p:cNvSpPr txBox="1"/>
          <p:nvPr/>
        </p:nvSpPr>
        <p:spPr>
          <a:xfrm>
            <a:off x="469427" y="2181565"/>
            <a:ext cx="10832895" cy="2431691"/>
          </a:xfrm>
          <a:prstGeom prst="rect">
            <a:avLst/>
          </a:prstGeom>
          <a:noFill/>
        </p:spPr>
        <p:txBody>
          <a:bodyPr wrap="square" rtlCol="0">
            <a:spAutoFit/>
          </a:bodyPr>
          <a:lstStyle/>
          <a:p>
            <a:pPr algn="just">
              <a:lnSpc>
                <a:spcPct val="115000"/>
              </a:lnSpc>
              <a:spcAft>
                <a:spcPts val="1000"/>
              </a:spcAft>
              <a:buNone/>
            </a:pP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Techcruit Solution Pvt Ltd</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is a dynamic and client-centric IT &amp; HR services company based in India. We specialize in delivering tailored solutions in </a:t>
            </a:r>
            <a:r>
              <a:rPr lang="en-US" sz="1800" b="1" kern="100" dirty="0">
                <a:effectLst/>
                <a:latin typeface="Calibri" panose="020F0502020204030204" pitchFamily="34" charset="0"/>
                <a:ea typeface="Calibri" panose="020F0502020204030204" pitchFamily="34" charset="0"/>
                <a:cs typeface="Times New Roman" panose="02020603050405020304" pitchFamily="18" charset="0"/>
              </a:rPr>
              <a:t>IT Staffing, Payroll Management, HR Consulting, and Technology Services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With a strong focus on quality, compliance, and innovation, Techcruit empowers businesses by providing them with top-tier talent and seamless backend support.</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15000"/>
              </a:lnSpc>
              <a:spcAft>
                <a:spcPts val="10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Our team brings together industry expertise and process efficiency to cater to startups, SMEs, and large enterprises across sectors. Whether it's deploying agile tech teams, managing complex payroll operations, or delivering custom IT solutions, we are committed to being your trusted growth partner.</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0" name="Freeform 2">
            <a:extLst>
              <a:ext uri="{FF2B5EF4-FFF2-40B4-BE49-F238E27FC236}">
                <a16:creationId xmlns:a16="http://schemas.microsoft.com/office/drawing/2014/main" id="{7B23D383-DA46-1C27-6D88-3381BD1254CA}"/>
              </a:ext>
            </a:extLst>
          </p:cNvPr>
          <p:cNvSpPr/>
          <p:nvPr/>
        </p:nvSpPr>
        <p:spPr>
          <a:xfrm>
            <a:off x="-163639" y="-345054"/>
            <a:ext cx="1941273" cy="1828539"/>
          </a:xfrm>
          <a:custGeom>
            <a:avLst/>
            <a:gdLst/>
            <a:ahLst/>
            <a:cxnLst/>
            <a:rect l="l" t="t" r="r" b="b"/>
            <a:pathLst>
              <a:path w="3810000" h="3810000">
                <a:moveTo>
                  <a:pt x="0" y="0"/>
                </a:moveTo>
                <a:lnTo>
                  <a:pt x="3810000" y="0"/>
                </a:lnTo>
                <a:lnTo>
                  <a:pt x="3810000" y="3810000"/>
                </a:lnTo>
                <a:lnTo>
                  <a:pt x="0" y="3810000"/>
                </a:lnTo>
                <a:lnTo>
                  <a:pt x="0" y="0"/>
                </a:lnTo>
                <a:close/>
              </a:path>
            </a:pathLst>
          </a:custGeom>
          <a:blipFill>
            <a:blip r:embed="rId3"/>
            <a:stretch>
              <a:fillRect/>
            </a:stretch>
          </a:blipFill>
        </p:spPr>
      </p:sp>
    </p:spTree>
    <p:extLst>
      <p:ext uri="{BB962C8B-B14F-4D97-AF65-F5344CB8AC3E}">
        <p14:creationId xmlns:p14="http://schemas.microsoft.com/office/powerpoint/2010/main" val="3895637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C25AA-ACE6-3821-A38A-CD17FBBD0B19}"/>
              </a:ext>
            </a:extLst>
          </p:cNvPr>
          <p:cNvSpPr>
            <a:spLocks noGrp="1"/>
          </p:cNvSpPr>
          <p:nvPr>
            <p:ph type="title"/>
          </p:nvPr>
        </p:nvSpPr>
        <p:spPr>
          <a:xfrm>
            <a:off x="1536937" y="692927"/>
            <a:ext cx="10515600" cy="1325563"/>
          </a:xfrm>
        </p:spPr>
        <p:txBody>
          <a:bodyPr/>
          <a:lstStyle/>
          <a:p>
            <a:r>
              <a:rPr lang="en-IN" dirty="0"/>
              <a:t>Leadership Team</a:t>
            </a:r>
          </a:p>
        </p:txBody>
      </p:sp>
      <p:sp>
        <p:nvSpPr>
          <p:cNvPr id="3" name="Content Placeholder 2">
            <a:extLst>
              <a:ext uri="{FF2B5EF4-FFF2-40B4-BE49-F238E27FC236}">
                <a16:creationId xmlns:a16="http://schemas.microsoft.com/office/drawing/2014/main" id="{9B071D44-08B4-D7F7-A0CF-E38F2E71FB36}"/>
              </a:ext>
            </a:extLst>
          </p:cNvPr>
          <p:cNvSpPr>
            <a:spLocks noGrp="1"/>
          </p:cNvSpPr>
          <p:nvPr>
            <p:ph idx="1"/>
          </p:nvPr>
        </p:nvSpPr>
        <p:spPr/>
        <p:txBody>
          <a:bodyPr/>
          <a:lstStyle/>
          <a:p>
            <a:endParaRPr lang="en-IN" dirty="0"/>
          </a:p>
        </p:txBody>
      </p:sp>
      <p:sp>
        <p:nvSpPr>
          <p:cNvPr id="4" name="Freeform 2">
            <a:extLst>
              <a:ext uri="{FF2B5EF4-FFF2-40B4-BE49-F238E27FC236}">
                <a16:creationId xmlns:a16="http://schemas.microsoft.com/office/drawing/2014/main" id="{3927F6DD-81DC-0D5C-774B-B4242FCD5D93}"/>
              </a:ext>
            </a:extLst>
          </p:cNvPr>
          <p:cNvSpPr/>
          <p:nvPr/>
        </p:nvSpPr>
        <p:spPr>
          <a:xfrm>
            <a:off x="-163639" y="-345054"/>
            <a:ext cx="1941273" cy="1828539"/>
          </a:xfrm>
          <a:custGeom>
            <a:avLst/>
            <a:gdLst/>
            <a:ahLst/>
            <a:cxnLst/>
            <a:rect l="l" t="t" r="r" b="b"/>
            <a:pathLst>
              <a:path w="3810000" h="3810000">
                <a:moveTo>
                  <a:pt x="0" y="0"/>
                </a:moveTo>
                <a:lnTo>
                  <a:pt x="3810000" y="0"/>
                </a:lnTo>
                <a:lnTo>
                  <a:pt x="3810000" y="3810000"/>
                </a:lnTo>
                <a:lnTo>
                  <a:pt x="0" y="3810000"/>
                </a:lnTo>
                <a:lnTo>
                  <a:pt x="0" y="0"/>
                </a:lnTo>
                <a:close/>
              </a:path>
            </a:pathLst>
          </a:custGeom>
          <a:blipFill>
            <a:blip r:embed="rId2"/>
            <a:stretch>
              <a:fillRect/>
            </a:stretch>
          </a:blipFill>
        </p:spPr>
      </p:sp>
    </p:spTree>
    <p:extLst>
      <p:ext uri="{BB962C8B-B14F-4D97-AF65-F5344CB8AC3E}">
        <p14:creationId xmlns:p14="http://schemas.microsoft.com/office/powerpoint/2010/main" val="2216574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3658FAE-8D69-F960-2AB3-F23F14458500}"/>
              </a:ext>
            </a:extLst>
          </p:cNvPr>
          <p:cNvSpPr>
            <a:spLocks noGrp="1"/>
          </p:cNvSpPr>
          <p:nvPr>
            <p:ph idx="1"/>
          </p:nvPr>
        </p:nvSpPr>
        <p:spPr>
          <a:xfrm>
            <a:off x="84435" y="2699947"/>
            <a:ext cx="10515600" cy="2747963"/>
          </a:xfrm>
        </p:spPr>
        <p:txBody>
          <a:bodyPr>
            <a:normAutofit/>
          </a:bodyPr>
          <a:lstStyle/>
          <a:p>
            <a:r>
              <a:rPr lang="en-US" sz="2400" dirty="0">
                <a:latin typeface="Merriweather" pitchFamily="34" charset="0"/>
                <a:ea typeface="Merriweather" pitchFamily="34" charset="-122"/>
                <a:cs typeface="Merriweather" pitchFamily="34" charset="-120"/>
              </a:rPr>
              <a:t>Our values drive our commitment to our clients and employees.</a:t>
            </a:r>
          </a:p>
          <a:p>
            <a:pPr marL="0" indent="0">
              <a:buNone/>
            </a:pPr>
            <a:endParaRPr lang="en-US" sz="2400" dirty="0">
              <a:latin typeface="Merriweather" pitchFamily="34" charset="0"/>
              <a:ea typeface="Merriweather" pitchFamily="34" charset="-122"/>
              <a:cs typeface="Merriweather" pitchFamily="34" charset="-120"/>
            </a:endParaRPr>
          </a:p>
          <a:p>
            <a:pPr>
              <a:buFont typeface="Wingdings" panose="05000000000000000000" pitchFamily="2" charset="2"/>
              <a:buChar char="§"/>
            </a:pPr>
            <a:r>
              <a:rPr lang="en-US" sz="2400" b="1" dirty="0">
                <a:latin typeface="Merriweather" pitchFamily="34" charset="0"/>
                <a:ea typeface="Merriweather" pitchFamily="34" charset="-122"/>
                <a:cs typeface="Merriweather" pitchFamily="34" charset="-120"/>
              </a:rPr>
              <a:t>Respect: </a:t>
            </a:r>
            <a:r>
              <a:rPr lang="en-US" sz="2400" dirty="0">
                <a:latin typeface="Merriweather" pitchFamily="34" charset="0"/>
                <a:ea typeface="Merriweather" pitchFamily="34" charset="-122"/>
                <a:cs typeface="Merriweather" pitchFamily="34" charset="-120"/>
              </a:rPr>
              <a:t>For the individual, both client and employee.</a:t>
            </a:r>
            <a:endParaRPr lang="en-US" sz="2400" dirty="0"/>
          </a:p>
          <a:p>
            <a:pPr>
              <a:buFont typeface="Wingdings" panose="05000000000000000000" pitchFamily="2" charset="2"/>
              <a:buChar char="§"/>
            </a:pPr>
            <a:r>
              <a:rPr lang="en-US" sz="2400" b="1" dirty="0">
                <a:latin typeface="Merriweather" pitchFamily="34" charset="0"/>
                <a:ea typeface="Merriweather" pitchFamily="34" charset="-122"/>
                <a:cs typeface="Merriweather" pitchFamily="34" charset="-120"/>
              </a:rPr>
              <a:t>Integrity</a:t>
            </a:r>
            <a:r>
              <a:rPr lang="en-US" sz="2400" dirty="0">
                <a:latin typeface="Merriweather" pitchFamily="34" charset="0"/>
                <a:ea typeface="Merriweather" pitchFamily="34" charset="-122"/>
                <a:cs typeface="Merriweather" pitchFamily="34" charset="-120"/>
              </a:rPr>
              <a:t>: Sincerity and honesty in all interactions.</a:t>
            </a:r>
            <a:endParaRPr lang="en-US" sz="2400" dirty="0"/>
          </a:p>
          <a:p>
            <a:pPr>
              <a:buFont typeface="Wingdings" panose="05000000000000000000" pitchFamily="2" charset="2"/>
              <a:buChar char="§"/>
            </a:pPr>
            <a:r>
              <a:rPr lang="en-US" sz="2400" b="1" dirty="0">
                <a:latin typeface="Merriweather" pitchFamily="34" charset="0"/>
                <a:ea typeface="Merriweather" pitchFamily="34" charset="-122"/>
                <a:cs typeface="Merriweather" pitchFamily="34" charset="-120"/>
              </a:rPr>
              <a:t>Transparency</a:t>
            </a:r>
            <a:r>
              <a:rPr lang="en-US" sz="2400" dirty="0">
                <a:latin typeface="Merriweather" pitchFamily="34" charset="0"/>
                <a:ea typeface="Merriweather" pitchFamily="34" charset="-122"/>
                <a:cs typeface="Merriweather" pitchFamily="34" charset="-120"/>
              </a:rPr>
              <a:t>: Easy access to information for all stakeholders.</a:t>
            </a:r>
            <a:endParaRPr lang="en-US" sz="2400" dirty="0"/>
          </a:p>
          <a:p>
            <a:pPr>
              <a:buFont typeface="Wingdings" panose="05000000000000000000" pitchFamily="2" charset="2"/>
              <a:buChar char="§"/>
            </a:pPr>
            <a:endParaRPr lang="en-US" sz="2400" dirty="0"/>
          </a:p>
          <a:p>
            <a:endParaRPr lang="en-US" sz="2400" dirty="0">
              <a:latin typeface="Merriweather" pitchFamily="34" charset="0"/>
            </a:endParaRPr>
          </a:p>
        </p:txBody>
      </p:sp>
      <p:sp>
        <p:nvSpPr>
          <p:cNvPr id="4" name="Freeform 2">
            <a:extLst>
              <a:ext uri="{FF2B5EF4-FFF2-40B4-BE49-F238E27FC236}">
                <a16:creationId xmlns:a16="http://schemas.microsoft.com/office/drawing/2014/main" id="{8D1CB0E9-6482-8596-7EBC-FB1F0258ED73}"/>
              </a:ext>
            </a:extLst>
          </p:cNvPr>
          <p:cNvSpPr/>
          <p:nvPr/>
        </p:nvSpPr>
        <p:spPr>
          <a:xfrm>
            <a:off x="10231396" y="5165125"/>
            <a:ext cx="2214744" cy="2078208"/>
          </a:xfrm>
          <a:custGeom>
            <a:avLst/>
            <a:gdLst/>
            <a:ahLst/>
            <a:cxnLst/>
            <a:rect l="l" t="t" r="r" b="b"/>
            <a:pathLst>
              <a:path w="3810000" h="3810000">
                <a:moveTo>
                  <a:pt x="0" y="0"/>
                </a:moveTo>
                <a:lnTo>
                  <a:pt x="3810000" y="0"/>
                </a:lnTo>
                <a:lnTo>
                  <a:pt x="3810000" y="3810000"/>
                </a:lnTo>
                <a:lnTo>
                  <a:pt x="0" y="3810000"/>
                </a:lnTo>
                <a:lnTo>
                  <a:pt x="0" y="0"/>
                </a:lnTo>
                <a:close/>
              </a:path>
            </a:pathLst>
          </a:custGeom>
          <a:blipFill>
            <a:blip r:embed="rId2"/>
            <a:stretch>
              <a:fillRect/>
            </a:stretch>
          </a:blipFill>
        </p:spPr>
      </p:sp>
      <p:pic>
        <p:nvPicPr>
          <p:cNvPr id="5" name="Image 0" descr="preencoded.png">
            <a:extLst>
              <a:ext uri="{FF2B5EF4-FFF2-40B4-BE49-F238E27FC236}">
                <a16:creationId xmlns:a16="http://schemas.microsoft.com/office/drawing/2014/main" id="{E45FDAF0-9A15-0D43-0F33-A94C8DA9C10D}"/>
              </a:ext>
            </a:extLst>
          </p:cNvPr>
          <p:cNvPicPr>
            <a:picLocks noChangeAspect="1"/>
          </p:cNvPicPr>
          <p:nvPr/>
        </p:nvPicPr>
        <p:blipFill>
          <a:blip r:embed="rId3"/>
          <a:stretch>
            <a:fillRect/>
          </a:stretch>
        </p:blipFill>
        <p:spPr>
          <a:xfrm>
            <a:off x="0" y="0"/>
            <a:ext cx="12192000" cy="1673525"/>
          </a:xfrm>
          <a:prstGeom prst="rect">
            <a:avLst/>
          </a:prstGeom>
        </p:spPr>
      </p:pic>
      <p:sp>
        <p:nvSpPr>
          <p:cNvPr id="7" name="Title 1">
            <a:extLst>
              <a:ext uri="{FF2B5EF4-FFF2-40B4-BE49-F238E27FC236}">
                <a16:creationId xmlns:a16="http://schemas.microsoft.com/office/drawing/2014/main" id="{549D7CAA-3705-902C-FDCA-93E03178BDA6}"/>
              </a:ext>
            </a:extLst>
          </p:cNvPr>
          <p:cNvSpPr>
            <a:spLocks noGrp="1"/>
          </p:cNvSpPr>
          <p:nvPr>
            <p:ph type="title"/>
          </p:nvPr>
        </p:nvSpPr>
        <p:spPr>
          <a:xfrm>
            <a:off x="59723" y="1539020"/>
            <a:ext cx="10515600" cy="1325563"/>
          </a:xfrm>
        </p:spPr>
        <p:txBody>
          <a:bodyPr>
            <a:normAutofit/>
          </a:bodyPr>
          <a:lstStyle/>
          <a:p>
            <a:r>
              <a:rPr lang="en-US" sz="3600" dirty="0">
                <a:latin typeface="Merriweather" pitchFamily="34" charset="0"/>
                <a:ea typeface="Merriweather" pitchFamily="34" charset="-122"/>
                <a:cs typeface="Merriweather" pitchFamily="34" charset="-120"/>
              </a:rPr>
              <a:t>Building Principles - The Value of Values</a:t>
            </a:r>
            <a:endParaRPr lang="en-IN" sz="3600" dirty="0"/>
          </a:p>
        </p:txBody>
      </p:sp>
    </p:spTree>
    <p:extLst>
      <p:ext uri="{BB962C8B-B14F-4D97-AF65-F5344CB8AC3E}">
        <p14:creationId xmlns:p14="http://schemas.microsoft.com/office/powerpoint/2010/main" val="27740296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22C56-367D-696B-DFCD-293C7114E171}"/>
              </a:ext>
            </a:extLst>
          </p:cNvPr>
          <p:cNvSpPr>
            <a:spLocks noGrp="1"/>
          </p:cNvSpPr>
          <p:nvPr>
            <p:ph type="title"/>
          </p:nvPr>
        </p:nvSpPr>
        <p:spPr>
          <a:xfrm>
            <a:off x="294499" y="80918"/>
            <a:ext cx="10515600" cy="1325563"/>
          </a:xfrm>
        </p:spPr>
        <p:txBody>
          <a:bodyPr>
            <a:normAutofit/>
          </a:bodyPr>
          <a:lstStyle/>
          <a:p>
            <a:r>
              <a:rPr lang="en-IN" dirty="0"/>
              <a:t>Our Solutions</a:t>
            </a:r>
          </a:p>
        </p:txBody>
      </p:sp>
      <p:sp>
        <p:nvSpPr>
          <p:cNvPr id="3" name="Content Placeholder 2">
            <a:extLst>
              <a:ext uri="{FF2B5EF4-FFF2-40B4-BE49-F238E27FC236}">
                <a16:creationId xmlns:a16="http://schemas.microsoft.com/office/drawing/2014/main" id="{8E5B5F1E-A30C-6250-8748-648BBB21BF07}"/>
              </a:ext>
            </a:extLst>
          </p:cNvPr>
          <p:cNvSpPr>
            <a:spLocks noGrp="1"/>
          </p:cNvSpPr>
          <p:nvPr>
            <p:ph idx="1"/>
          </p:nvPr>
        </p:nvSpPr>
        <p:spPr>
          <a:xfrm>
            <a:off x="368642" y="1544599"/>
            <a:ext cx="11246708" cy="4891860"/>
          </a:xfrm>
        </p:spPr>
        <p:txBody>
          <a:bodyPr>
            <a:normAutofit fontScale="85000" lnSpcReduction="20000"/>
          </a:bodyPr>
          <a:lstStyle/>
          <a:p>
            <a:pPr>
              <a:buNone/>
            </a:pPr>
            <a:r>
              <a:rPr lang="en-US" b="1" dirty="0"/>
              <a:t>IT &amp; Technical Staffing</a:t>
            </a:r>
          </a:p>
          <a:p>
            <a:pPr>
              <a:buFont typeface="Arial" panose="020B0604020202020204" pitchFamily="34" charset="0"/>
              <a:buChar char="•"/>
            </a:pPr>
            <a:r>
              <a:rPr lang="en-US" dirty="0"/>
              <a:t>Contractual &amp; Permanent Hiring</a:t>
            </a:r>
          </a:p>
          <a:p>
            <a:pPr>
              <a:buFont typeface="Arial" panose="020B0604020202020204" pitchFamily="34" charset="0"/>
              <a:buChar char="•"/>
            </a:pPr>
            <a:r>
              <a:rPr lang="en-US" dirty="0"/>
              <a:t>Domain-Specific Resource Deployment</a:t>
            </a:r>
          </a:p>
          <a:p>
            <a:pPr>
              <a:buFont typeface="Arial" panose="020B0604020202020204" pitchFamily="34" charset="0"/>
              <a:buChar char="•"/>
            </a:pPr>
            <a:r>
              <a:rPr lang="en-US" dirty="0"/>
              <a:t>End-to-End Talent Acquisition Process</a:t>
            </a:r>
          </a:p>
          <a:p>
            <a:pPr>
              <a:buNone/>
            </a:pPr>
            <a:r>
              <a:rPr lang="en-IN" b="1" dirty="0"/>
              <a:t>HR &amp; Recruitment Process Outsourcing (RPO)</a:t>
            </a:r>
          </a:p>
          <a:p>
            <a:pPr>
              <a:buFont typeface="Arial" panose="020B0604020202020204" pitchFamily="34" charset="0"/>
              <a:buChar char="•"/>
            </a:pPr>
            <a:r>
              <a:rPr lang="en-IN" dirty="0"/>
              <a:t>Dedicated Recruiters for Each Client</a:t>
            </a:r>
          </a:p>
          <a:p>
            <a:pPr>
              <a:buFont typeface="Arial" panose="020B0604020202020204" pitchFamily="34" charset="0"/>
              <a:buChar char="•"/>
            </a:pPr>
            <a:r>
              <a:rPr lang="en-IN" dirty="0"/>
              <a:t>Technical Filtering &amp; First-Round Interview Support</a:t>
            </a:r>
          </a:p>
          <a:p>
            <a:pPr>
              <a:buFont typeface="Arial" panose="020B0604020202020204" pitchFamily="34" charset="0"/>
              <a:buChar char="•"/>
            </a:pPr>
            <a:r>
              <a:rPr lang="en-IN" dirty="0"/>
              <a:t>Walk-In Drives &amp; Campus Hiring</a:t>
            </a:r>
          </a:p>
          <a:p>
            <a:pPr>
              <a:buNone/>
            </a:pPr>
            <a:r>
              <a:rPr lang="en-IN" b="1" dirty="0"/>
              <a:t>Payroll &amp; Compliance Management</a:t>
            </a:r>
          </a:p>
          <a:p>
            <a:pPr>
              <a:buFont typeface="Arial" panose="020B0604020202020204" pitchFamily="34" charset="0"/>
              <a:buChar char="•"/>
            </a:pPr>
            <a:r>
              <a:rPr lang="en-IN" dirty="0"/>
              <a:t>Automated Salary Processing</a:t>
            </a:r>
          </a:p>
          <a:p>
            <a:pPr>
              <a:buFont typeface="Arial" panose="020B0604020202020204" pitchFamily="34" charset="0"/>
              <a:buChar char="•"/>
            </a:pPr>
            <a:r>
              <a:rPr lang="en-IN" dirty="0"/>
              <a:t>PF, ESIC, TDS, PT Filing &amp; Compliance</a:t>
            </a:r>
          </a:p>
          <a:p>
            <a:pPr>
              <a:buFont typeface="Arial" panose="020B0604020202020204" pitchFamily="34" charset="0"/>
              <a:buChar char="•"/>
            </a:pPr>
            <a:r>
              <a:rPr lang="en-IN" dirty="0"/>
              <a:t>Employee Lifecycle Management</a:t>
            </a:r>
          </a:p>
          <a:p>
            <a:endParaRPr lang="en-IN" dirty="0"/>
          </a:p>
        </p:txBody>
      </p:sp>
      <p:sp>
        <p:nvSpPr>
          <p:cNvPr id="6" name="Freeform 2">
            <a:extLst>
              <a:ext uri="{FF2B5EF4-FFF2-40B4-BE49-F238E27FC236}">
                <a16:creationId xmlns:a16="http://schemas.microsoft.com/office/drawing/2014/main" id="{85518021-2002-EC5C-5B66-0EADABF9A66F}"/>
              </a:ext>
            </a:extLst>
          </p:cNvPr>
          <p:cNvSpPr/>
          <p:nvPr/>
        </p:nvSpPr>
        <p:spPr>
          <a:xfrm>
            <a:off x="10181969" y="5090984"/>
            <a:ext cx="2214744" cy="2078208"/>
          </a:xfrm>
          <a:custGeom>
            <a:avLst/>
            <a:gdLst/>
            <a:ahLst/>
            <a:cxnLst/>
            <a:rect l="l" t="t" r="r" b="b"/>
            <a:pathLst>
              <a:path w="3810000" h="3810000">
                <a:moveTo>
                  <a:pt x="0" y="0"/>
                </a:moveTo>
                <a:lnTo>
                  <a:pt x="3810000" y="0"/>
                </a:lnTo>
                <a:lnTo>
                  <a:pt x="3810000" y="3810000"/>
                </a:lnTo>
                <a:lnTo>
                  <a:pt x="0" y="3810000"/>
                </a:lnTo>
                <a:lnTo>
                  <a:pt x="0" y="0"/>
                </a:lnTo>
                <a:close/>
              </a:path>
            </a:pathLst>
          </a:custGeom>
          <a:blipFill>
            <a:blip r:embed="rId2"/>
            <a:stretch>
              <a:fillRect/>
            </a:stretch>
          </a:blipFill>
        </p:spPr>
      </p:sp>
      <p:pic>
        <p:nvPicPr>
          <p:cNvPr id="7" name="Image 0" descr="preencoded.png">
            <a:extLst>
              <a:ext uri="{FF2B5EF4-FFF2-40B4-BE49-F238E27FC236}">
                <a16:creationId xmlns:a16="http://schemas.microsoft.com/office/drawing/2014/main" id="{E7DB3418-A679-9562-444D-B0E21BFEE5C1}"/>
              </a:ext>
            </a:extLst>
          </p:cNvPr>
          <p:cNvPicPr>
            <a:picLocks noChangeAspect="1"/>
          </p:cNvPicPr>
          <p:nvPr/>
        </p:nvPicPr>
        <p:blipFill>
          <a:blip r:embed="rId3"/>
          <a:stretch>
            <a:fillRect/>
          </a:stretch>
        </p:blipFill>
        <p:spPr>
          <a:xfrm>
            <a:off x="8798011" y="0"/>
            <a:ext cx="3393989" cy="50909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638107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020A5-E360-AA5F-B20D-C0DDD771A96D}"/>
              </a:ext>
            </a:extLst>
          </p:cNvPr>
          <p:cNvSpPr>
            <a:spLocks noGrp="1"/>
          </p:cNvSpPr>
          <p:nvPr>
            <p:ph type="title"/>
          </p:nvPr>
        </p:nvSpPr>
        <p:spPr/>
        <p:txBody>
          <a:bodyPr/>
          <a:lstStyle/>
          <a:p>
            <a:r>
              <a:rPr lang="en-IN" b="1" dirty="0"/>
              <a:t>🎯 Focused Industry Domains</a:t>
            </a:r>
            <a:endParaRPr lang="en-IN" dirty="0"/>
          </a:p>
        </p:txBody>
      </p:sp>
      <p:sp>
        <p:nvSpPr>
          <p:cNvPr id="3" name="Content Placeholder 2">
            <a:extLst>
              <a:ext uri="{FF2B5EF4-FFF2-40B4-BE49-F238E27FC236}">
                <a16:creationId xmlns:a16="http://schemas.microsoft.com/office/drawing/2014/main" id="{E7130741-5F2A-4DA4-ACDB-A18626A3A106}"/>
              </a:ext>
            </a:extLst>
          </p:cNvPr>
          <p:cNvSpPr>
            <a:spLocks noGrp="1"/>
          </p:cNvSpPr>
          <p:nvPr>
            <p:ph idx="1"/>
          </p:nvPr>
        </p:nvSpPr>
        <p:spPr/>
        <p:txBody>
          <a:bodyPr/>
          <a:lstStyle/>
          <a:p>
            <a:pPr>
              <a:buFont typeface="Arial" panose="020B0604020202020204" pitchFamily="34" charset="0"/>
              <a:buChar char="•"/>
            </a:pPr>
            <a:r>
              <a:rPr lang="en-US" dirty="0"/>
              <a:t>IT &amp; Software</a:t>
            </a:r>
          </a:p>
          <a:p>
            <a:pPr>
              <a:buFont typeface="Arial" panose="020B0604020202020204" pitchFamily="34" charset="0"/>
              <a:buChar char="•"/>
            </a:pPr>
            <a:r>
              <a:rPr lang="en-US" dirty="0"/>
              <a:t>Healthcare</a:t>
            </a:r>
          </a:p>
          <a:p>
            <a:pPr>
              <a:buFont typeface="Arial" panose="020B0604020202020204" pitchFamily="34" charset="0"/>
              <a:buChar char="•"/>
            </a:pPr>
            <a:r>
              <a:rPr lang="en-US" dirty="0"/>
              <a:t>Financial Services</a:t>
            </a:r>
          </a:p>
          <a:p>
            <a:pPr>
              <a:buFont typeface="Arial" panose="020B0604020202020204" pitchFamily="34" charset="0"/>
              <a:buChar char="•"/>
            </a:pPr>
            <a:r>
              <a:rPr lang="en-US" dirty="0"/>
              <a:t>FMCG</a:t>
            </a:r>
          </a:p>
          <a:p>
            <a:pPr>
              <a:buFont typeface="Arial" panose="020B0604020202020204" pitchFamily="34" charset="0"/>
              <a:buChar char="•"/>
            </a:pPr>
            <a:r>
              <a:rPr lang="en-US" dirty="0"/>
              <a:t>Media &amp; Entertainment</a:t>
            </a:r>
          </a:p>
          <a:p>
            <a:pPr>
              <a:buFont typeface="Arial" panose="020B0604020202020204" pitchFamily="34" charset="0"/>
              <a:buChar char="•"/>
            </a:pPr>
            <a:r>
              <a:rPr lang="en-US" dirty="0"/>
              <a:t>Engineering</a:t>
            </a:r>
          </a:p>
          <a:p>
            <a:pPr>
              <a:buFont typeface="Arial" panose="020B0604020202020204" pitchFamily="34" charset="0"/>
              <a:buChar char="•"/>
            </a:pPr>
            <a:r>
              <a:rPr lang="en-US" dirty="0"/>
              <a:t>Automotive</a:t>
            </a:r>
          </a:p>
          <a:p>
            <a:pPr>
              <a:buFont typeface="Arial" panose="020B0604020202020204" pitchFamily="34" charset="0"/>
              <a:buChar char="•"/>
            </a:pPr>
            <a:r>
              <a:rPr lang="en-US" dirty="0"/>
              <a:t>Education</a:t>
            </a:r>
          </a:p>
          <a:p>
            <a:endParaRPr lang="en-IN" dirty="0"/>
          </a:p>
        </p:txBody>
      </p:sp>
      <p:sp>
        <p:nvSpPr>
          <p:cNvPr id="5" name="Freeform 2">
            <a:extLst>
              <a:ext uri="{FF2B5EF4-FFF2-40B4-BE49-F238E27FC236}">
                <a16:creationId xmlns:a16="http://schemas.microsoft.com/office/drawing/2014/main" id="{9FB26FB2-A64E-7F41-7EE3-BC135CDF8F60}"/>
              </a:ext>
            </a:extLst>
          </p:cNvPr>
          <p:cNvSpPr/>
          <p:nvPr/>
        </p:nvSpPr>
        <p:spPr>
          <a:xfrm>
            <a:off x="10231396" y="5165125"/>
            <a:ext cx="2214744" cy="2078208"/>
          </a:xfrm>
          <a:custGeom>
            <a:avLst/>
            <a:gdLst/>
            <a:ahLst/>
            <a:cxnLst/>
            <a:rect l="l" t="t" r="r" b="b"/>
            <a:pathLst>
              <a:path w="3810000" h="3810000">
                <a:moveTo>
                  <a:pt x="0" y="0"/>
                </a:moveTo>
                <a:lnTo>
                  <a:pt x="3810000" y="0"/>
                </a:lnTo>
                <a:lnTo>
                  <a:pt x="3810000" y="3810000"/>
                </a:lnTo>
                <a:lnTo>
                  <a:pt x="0" y="3810000"/>
                </a:lnTo>
                <a:lnTo>
                  <a:pt x="0" y="0"/>
                </a:lnTo>
                <a:close/>
              </a:path>
            </a:pathLst>
          </a:custGeom>
          <a:blipFill>
            <a:blip r:embed="rId2"/>
            <a:stretch>
              <a:fillRect/>
            </a:stretch>
          </a:blipFill>
        </p:spPr>
      </p:sp>
    </p:spTree>
    <p:extLst>
      <p:ext uri="{BB962C8B-B14F-4D97-AF65-F5344CB8AC3E}">
        <p14:creationId xmlns:p14="http://schemas.microsoft.com/office/powerpoint/2010/main" val="3282414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71C7B-1BDE-64EE-012F-F1C6285D7D80}"/>
              </a:ext>
            </a:extLst>
          </p:cNvPr>
          <p:cNvSpPr>
            <a:spLocks noGrp="1"/>
          </p:cNvSpPr>
          <p:nvPr>
            <p:ph type="title"/>
          </p:nvPr>
        </p:nvSpPr>
        <p:spPr/>
        <p:txBody>
          <a:bodyPr/>
          <a:lstStyle/>
          <a:p>
            <a:r>
              <a:rPr lang="en-US" dirty="0"/>
              <a:t>🔑 </a:t>
            </a:r>
            <a:r>
              <a:rPr lang="en-US" b="1" dirty="0"/>
              <a:t>Why Clients Choose Techcruit</a:t>
            </a:r>
            <a:endParaRPr lang="en-IN" dirty="0"/>
          </a:p>
        </p:txBody>
      </p:sp>
      <p:sp>
        <p:nvSpPr>
          <p:cNvPr id="3" name="Content Placeholder 2">
            <a:extLst>
              <a:ext uri="{FF2B5EF4-FFF2-40B4-BE49-F238E27FC236}">
                <a16:creationId xmlns:a16="http://schemas.microsoft.com/office/drawing/2014/main" id="{6CB088B6-2F34-D7E6-D05A-BC403B09EC0F}"/>
              </a:ext>
            </a:extLst>
          </p:cNvPr>
          <p:cNvSpPr>
            <a:spLocks noGrp="1"/>
          </p:cNvSpPr>
          <p:nvPr>
            <p:ph idx="1"/>
          </p:nvPr>
        </p:nvSpPr>
        <p:spPr/>
        <p:txBody>
          <a:bodyPr/>
          <a:lstStyle/>
          <a:p>
            <a:pPr marL="0" indent="0">
              <a:buNone/>
            </a:pPr>
            <a:r>
              <a:rPr lang="en-IN" dirty="0"/>
              <a:t>✅ In-Depth Technical Understanding</a:t>
            </a:r>
          </a:p>
          <a:p>
            <a:pPr marL="0" indent="0">
              <a:buNone/>
            </a:pPr>
            <a:br>
              <a:rPr lang="en-IN" dirty="0"/>
            </a:br>
            <a:r>
              <a:rPr lang="en-IN" dirty="0"/>
              <a:t>✅ Quick Response Time &amp; Dedicated Team</a:t>
            </a:r>
          </a:p>
          <a:p>
            <a:pPr marL="0" indent="0">
              <a:buNone/>
            </a:pPr>
            <a:br>
              <a:rPr lang="en-IN" dirty="0"/>
            </a:br>
            <a:r>
              <a:rPr lang="en-IN" dirty="0"/>
              <a:t>✅ Competitive Pricing with Quality Focus</a:t>
            </a:r>
          </a:p>
          <a:p>
            <a:pPr marL="0" indent="0">
              <a:buNone/>
            </a:pPr>
            <a:br>
              <a:rPr lang="en-IN" dirty="0"/>
            </a:br>
            <a:r>
              <a:rPr lang="en-IN" dirty="0"/>
              <a:t>✅ Transparent Processes &amp; Regular Reporting</a:t>
            </a:r>
          </a:p>
          <a:p>
            <a:pPr marL="0" indent="0">
              <a:buNone/>
            </a:pPr>
            <a:br>
              <a:rPr lang="en-IN" dirty="0"/>
            </a:br>
            <a:r>
              <a:rPr lang="en-IN" dirty="0"/>
              <a:t>✅ Metrics-Driven Delivery &amp; Review Mechanisms</a:t>
            </a:r>
          </a:p>
          <a:p>
            <a:endParaRPr lang="en-IN" dirty="0"/>
          </a:p>
        </p:txBody>
      </p:sp>
      <p:sp>
        <p:nvSpPr>
          <p:cNvPr id="4" name="Freeform 2">
            <a:extLst>
              <a:ext uri="{FF2B5EF4-FFF2-40B4-BE49-F238E27FC236}">
                <a16:creationId xmlns:a16="http://schemas.microsoft.com/office/drawing/2014/main" id="{C0BADD12-72D9-87E1-D249-ADB40AF90F12}"/>
              </a:ext>
            </a:extLst>
          </p:cNvPr>
          <p:cNvSpPr/>
          <p:nvPr/>
        </p:nvSpPr>
        <p:spPr>
          <a:xfrm>
            <a:off x="10231396" y="5165125"/>
            <a:ext cx="2214744" cy="2078208"/>
          </a:xfrm>
          <a:custGeom>
            <a:avLst/>
            <a:gdLst/>
            <a:ahLst/>
            <a:cxnLst/>
            <a:rect l="l" t="t" r="r" b="b"/>
            <a:pathLst>
              <a:path w="3810000" h="3810000">
                <a:moveTo>
                  <a:pt x="0" y="0"/>
                </a:moveTo>
                <a:lnTo>
                  <a:pt x="3810000" y="0"/>
                </a:lnTo>
                <a:lnTo>
                  <a:pt x="3810000" y="3810000"/>
                </a:lnTo>
                <a:lnTo>
                  <a:pt x="0" y="3810000"/>
                </a:lnTo>
                <a:lnTo>
                  <a:pt x="0" y="0"/>
                </a:lnTo>
                <a:close/>
              </a:path>
            </a:pathLst>
          </a:custGeom>
          <a:blipFill>
            <a:blip r:embed="rId2"/>
            <a:stretch>
              <a:fillRect/>
            </a:stretch>
          </a:blipFill>
        </p:spPr>
      </p:sp>
    </p:spTree>
    <p:extLst>
      <p:ext uri="{BB962C8B-B14F-4D97-AF65-F5344CB8AC3E}">
        <p14:creationId xmlns:p14="http://schemas.microsoft.com/office/powerpoint/2010/main" val="1144826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0">
            <a:extLst>
              <a:ext uri="{FF2B5EF4-FFF2-40B4-BE49-F238E27FC236}">
                <a16:creationId xmlns:a16="http://schemas.microsoft.com/office/drawing/2014/main" id="{6C1A299D-272D-0CEA-B293-A606A94C8BBD}"/>
              </a:ext>
            </a:extLst>
          </p:cNvPr>
          <p:cNvSpPr/>
          <p:nvPr/>
        </p:nvSpPr>
        <p:spPr>
          <a:xfrm>
            <a:off x="295387" y="208856"/>
            <a:ext cx="9397603" cy="771287"/>
          </a:xfrm>
          <a:prstGeom prst="rect">
            <a:avLst/>
          </a:prstGeom>
          <a:noFill/>
          <a:ln/>
        </p:spPr>
        <p:txBody>
          <a:bodyPr wrap="none" lIns="0" tIns="0" rIns="0" bIns="0" rtlCol="0" anchor="t"/>
          <a:lstStyle/>
          <a:p>
            <a:pPr marL="0" indent="0" algn="l">
              <a:lnSpc>
                <a:spcPts val="6050"/>
              </a:lnSpc>
              <a:buNone/>
            </a:pPr>
            <a:r>
              <a:rPr lang="en-US" sz="4850" dirty="0">
                <a:latin typeface="Merriweather" pitchFamily="34" charset="0"/>
                <a:ea typeface="Merriweather" pitchFamily="34" charset="-122"/>
                <a:cs typeface="Merriweather" pitchFamily="34" charset="-120"/>
              </a:rPr>
              <a:t>Techcruit Process Methodology</a:t>
            </a:r>
            <a:endParaRPr lang="en-US" sz="4850" dirty="0"/>
          </a:p>
        </p:txBody>
      </p:sp>
      <p:sp>
        <p:nvSpPr>
          <p:cNvPr id="8" name="Text 1">
            <a:extLst>
              <a:ext uri="{FF2B5EF4-FFF2-40B4-BE49-F238E27FC236}">
                <a16:creationId xmlns:a16="http://schemas.microsoft.com/office/drawing/2014/main" id="{78372265-2F85-743D-A2EF-22F5462BBCC6}"/>
              </a:ext>
            </a:extLst>
          </p:cNvPr>
          <p:cNvSpPr/>
          <p:nvPr/>
        </p:nvSpPr>
        <p:spPr>
          <a:xfrm>
            <a:off x="295387" y="1473776"/>
            <a:ext cx="12902803" cy="394811"/>
          </a:xfrm>
          <a:prstGeom prst="rect">
            <a:avLst/>
          </a:prstGeom>
          <a:noFill/>
          <a:ln/>
        </p:spPr>
        <p:txBody>
          <a:bodyPr wrap="none" lIns="0" tIns="0" rIns="0" bIns="0" rtlCol="0" anchor="t"/>
          <a:lstStyle/>
          <a:p>
            <a:pPr marL="0" indent="0" algn="l">
              <a:lnSpc>
                <a:spcPts val="3100"/>
              </a:lnSpc>
              <a:buNone/>
            </a:pPr>
            <a:r>
              <a:rPr lang="en-US" sz="1900" dirty="0">
                <a:latin typeface="Merriweather" pitchFamily="34" charset="0"/>
                <a:ea typeface="Merriweather" pitchFamily="34" charset="-122"/>
                <a:cs typeface="Merriweather" pitchFamily="34" charset="-120"/>
              </a:rPr>
              <a:t>Our methodology ensures quality and efficiency.</a:t>
            </a:r>
            <a:endParaRPr lang="en-US" sz="1900" dirty="0"/>
          </a:p>
        </p:txBody>
      </p:sp>
      <p:sp>
        <p:nvSpPr>
          <p:cNvPr id="9" name="Shape 2">
            <a:extLst>
              <a:ext uri="{FF2B5EF4-FFF2-40B4-BE49-F238E27FC236}">
                <a16:creationId xmlns:a16="http://schemas.microsoft.com/office/drawing/2014/main" id="{3FD8A6AA-F87A-5028-CF7E-1CB231832857}"/>
              </a:ext>
            </a:extLst>
          </p:cNvPr>
          <p:cNvSpPr/>
          <p:nvPr/>
        </p:nvSpPr>
        <p:spPr>
          <a:xfrm>
            <a:off x="295387" y="2146240"/>
            <a:ext cx="2150388" cy="879158"/>
          </a:xfrm>
          <a:prstGeom prst="roundRect">
            <a:avLst>
              <a:gd name="adj" fmla="val 11792"/>
            </a:avLst>
          </a:prstGeom>
          <a:solidFill>
            <a:srgbClr val="003180"/>
          </a:solidFill>
          <a:ln w="15240">
            <a:solidFill>
              <a:srgbClr val="194A99"/>
            </a:solidFill>
            <a:prstDash val="solid"/>
          </a:ln>
        </p:spPr>
      </p:sp>
      <p:sp>
        <p:nvSpPr>
          <p:cNvPr id="10" name="Text 3">
            <a:extLst>
              <a:ext uri="{FF2B5EF4-FFF2-40B4-BE49-F238E27FC236}">
                <a16:creationId xmlns:a16="http://schemas.microsoft.com/office/drawing/2014/main" id="{83930286-D266-3E87-B0C1-CEA60303FF71}"/>
              </a:ext>
            </a:extLst>
          </p:cNvPr>
          <p:cNvSpPr/>
          <p:nvPr/>
        </p:nvSpPr>
        <p:spPr>
          <a:xfrm>
            <a:off x="1197048" y="2368887"/>
            <a:ext cx="347067" cy="433864"/>
          </a:xfrm>
          <a:prstGeom prst="rect">
            <a:avLst/>
          </a:prstGeom>
          <a:noFill/>
          <a:ln/>
        </p:spPr>
        <p:txBody>
          <a:bodyPr wrap="none" lIns="0" tIns="0" rIns="0" bIns="0" rtlCol="0" anchor="t"/>
          <a:lstStyle/>
          <a:p>
            <a:pPr marL="0" indent="0" algn="ctr">
              <a:lnSpc>
                <a:spcPts val="4350"/>
              </a:lnSpc>
              <a:buNone/>
            </a:pPr>
            <a:r>
              <a:rPr lang="en-US" sz="2700" dirty="0">
                <a:solidFill>
                  <a:schemeClr val="bg1"/>
                </a:solidFill>
                <a:latin typeface="Merriweather" pitchFamily="34" charset="0"/>
                <a:ea typeface="Merriweather" pitchFamily="34" charset="-122"/>
                <a:cs typeface="Merriweather" pitchFamily="34" charset="-120"/>
              </a:rPr>
              <a:t>1</a:t>
            </a:r>
            <a:endParaRPr lang="en-US" sz="2700" dirty="0">
              <a:solidFill>
                <a:schemeClr val="bg1"/>
              </a:solidFill>
            </a:endParaRPr>
          </a:p>
        </p:txBody>
      </p:sp>
      <p:sp>
        <p:nvSpPr>
          <p:cNvPr id="11" name="Text 4">
            <a:extLst>
              <a:ext uri="{FF2B5EF4-FFF2-40B4-BE49-F238E27FC236}">
                <a16:creationId xmlns:a16="http://schemas.microsoft.com/office/drawing/2014/main" id="{0D609B2A-697E-709E-4787-6E307805BE31}"/>
              </a:ext>
            </a:extLst>
          </p:cNvPr>
          <p:cNvSpPr/>
          <p:nvPr/>
        </p:nvSpPr>
        <p:spPr>
          <a:xfrm>
            <a:off x="2692592" y="2393057"/>
            <a:ext cx="3070146" cy="385524"/>
          </a:xfrm>
          <a:prstGeom prst="rect">
            <a:avLst/>
          </a:prstGeom>
          <a:noFill/>
          <a:ln/>
        </p:spPr>
        <p:txBody>
          <a:bodyPr wrap="none" lIns="0" tIns="0" rIns="0" bIns="0" rtlCol="0" anchor="t"/>
          <a:lstStyle/>
          <a:p>
            <a:pPr marL="0" indent="0" algn="l">
              <a:lnSpc>
                <a:spcPts val="3000"/>
              </a:lnSpc>
              <a:buNone/>
            </a:pPr>
            <a:r>
              <a:rPr lang="en-US" sz="2400" dirty="0">
                <a:latin typeface="Merriweather" pitchFamily="34" charset="0"/>
                <a:ea typeface="Merriweather" pitchFamily="34" charset="-122"/>
                <a:cs typeface="Merriweather" pitchFamily="34" charset="-120"/>
              </a:rPr>
              <a:t>Dedicated Recruiters</a:t>
            </a:r>
            <a:endParaRPr lang="en-US" sz="2400" dirty="0"/>
          </a:p>
        </p:txBody>
      </p:sp>
      <p:sp>
        <p:nvSpPr>
          <p:cNvPr id="12" name="Shape 5">
            <a:extLst>
              <a:ext uri="{FF2B5EF4-FFF2-40B4-BE49-F238E27FC236}">
                <a16:creationId xmlns:a16="http://schemas.microsoft.com/office/drawing/2014/main" id="{D7FB4937-E430-3FE2-0629-51E73B38F32B}"/>
              </a:ext>
            </a:extLst>
          </p:cNvPr>
          <p:cNvSpPr/>
          <p:nvPr/>
        </p:nvSpPr>
        <p:spPr>
          <a:xfrm>
            <a:off x="2569124" y="3010157"/>
            <a:ext cx="7365708" cy="68343"/>
          </a:xfrm>
          <a:prstGeom prst="roundRect">
            <a:avLst>
              <a:gd name="adj" fmla="val 680244"/>
            </a:avLst>
          </a:prstGeom>
          <a:solidFill>
            <a:srgbClr val="194A99"/>
          </a:solidFill>
          <a:ln/>
        </p:spPr>
      </p:sp>
      <p:sp>
        <p:nvSpPr>
          <p:cNvPr id="13" name="Shape 6">
            <a:extLst>
              <a:ext uri="{FF2B5EF4-FFF2-40B4-BE49-F238E27FC236}">
                <a16:creationId xmlns:a16="http://schemas.microsoft.com/office/drawing/2014/main" id="{319D267D-5A73-AF07-A8FC-2E3A387537A7}"/>
              </a:ext>
            </a:extLst>
          </p:cNvPr>
          <p:cNvSpPr/>
          <p:nvPr/>
        </p:nvSpPr>
        <p:spPr>
          <a:xfrm>
            <a:off x="295387" y="3148747"/>
            <a:ext cx="4300895" cy="879158"/>
          </a:xfrm>
          <a:prstGeom prst="roundRect">
            <a:avLst>
              <a:gd name="adj" fmla="val 11792"/>
            </a:avLst>
          </a:prstGeom>
          <a:solidFill>
            <a:srgbClr val="003180"/>
          </a:solidFill>
          <a:ln w="15240">
            <a:solidFill>
              <a:srgbClr val="194A99"/>
            </a:solidFill>
            <a:prstDash val="solid"/>
          </a:ln>
        </p:spPr>
      </p:sp>
      <p:sp>
        <p:nvSpPr>
          <p:cNvPr id="14" name="Text 7">
            <a:extLst>
              <a:ext uri="{FF2B5EF4-FFF2-40B4-BE49-F238E27FC236}">
                <a16:creationId xmlns:a16="http://schemas.microsoft.com/office/drawing/2014/main" id="{13E5B09B-28A2-5F88-63DA-A1B08F17FFB5}"/>
              </a:ext>
            </a:extLst>
          </p:cNvPr>
          <p:cNvSpPr/>
          <p:nvPr/>
        </p:nvSpPr>
        <p:spPr>
          <a:xfrm>
            <a:off x="2272301" y="3371394"/>
            <a:ext cx="347067" cy="433864"/>
          </a:xfrm>
          <a:prstGeom prst="rect">
            <a:avLst/>
          </a:prstGeom>
          <a:noFill/>
          <a:ln/>
        </p:spPr>
        <p:txBody>
          <a:bodyPr wrap="none" lIns="0" tIns="0" rIns="0" bIns="0" rtlCol="0" anchor="t"/>
          <a:lstStyle/>
          <a:p>
            <a:pPr marL="0" indent="0" algn="ctr">
              <a:lnSpc>
                <a:spcPts val="4350"/>
              </a:lnSpc>
              <a:buNone/>
            </a:pPr>
            <a:r>
              <a:rPr lang="en-US" sz="2700" dirty="0">
                <a:solidFill>
                  <a:schemeClr val="bg1"/>
                </a:solidFill>
                <a:latin typeface="Merriweather" pitchFamily="34" charset="0"/>
                <a:ea typeface="Merriweather" pitchFamily="34" charset="-122"/>
                <a:cs typeface="Merriweather" pitchFamily="34" charset="-120"/>
              </a:rPr>
              <a:t>2</a:t>
            </a:r>
            <a:endParaRPr lang="en-US" sz="2700" dirty="0">
              <a:solidFill>
                <a:schemeClr val="bg1"/>
              </a:solidFill>
            </a:endParaRPr>
          </a:p>
        </p:txBody>
      </p:sp>
      <p:sp>
        <p:nvSpPr>
          <p:cNvPr id="15" name="Text 8">
            <a:extLst>
              <a:ext uri="{FF2B5EF4-FFF2-40B4-BE49-F238E27FC236}">
                <a16:creationId xmlns:a16="http://schemas.microsoft.com/office/drawing/2014/main" id="{4F845E46-60D5-B0DC-8087-22E5D6CBA8D0}"/>
              </a:ext>
            </a:extLst>
          </p:cNvPr>
          <p:cNvSpPr/>
          <p:nvPr/>
        </p:nvSpPr>
        <p:spPr>
          <a:xfrm>
            <a:off x="4843099" y="3395563"/>
            <a:ext cx="2456378" cy="385524"/>
          </a:xfrm>
          <a:prstGeom prst="rect">
            <a:avLst/>
          </a:prstGeom>
          <a:noFill/>
          <a:ln/>
        </p:spPr>
        <p:txBody>
          <a:bodyPr wrap="none" lIns="0" tIns="0" rIns="0" bIns="0" rtlCol="0" anchor="t"/>
          <a:lstStyle/>
          <a:p>
            <a:pPr marL="0" indent="0" algn="l">
              <a:lnSpc>
                <a:spcPts val="3000"/>
              </a:lnSpc>
              <a:buNone/>
            </a:pPr>
            <a:r>
              <a:rPr lang="en-US" sz="2400" dirty="0">
                <a:latin typeface="Merriweather" pitchFamily="34" charset="0"/>
                <a:ea typeface="Merriweather" pitchFamily="34" charset="-122"/>
                <a:cs typeface="Merriweather" pitchFamily="34" charset="-120"/>
              </a:rPr>
              <a:t>Regular Reviews</a:t>
            </a:r>
            <a:endParaRPr lang="en-US" sz="2400" dirty="0"/>
          </a:p>
        </p:txBody>
      </p:sp>
      <p:sp>
        <p:nvSpPr>
          <p:cNvPr id="16" name="Shape 9">
            <a:extLst>
              <a:ext uri="{FF2B5EF4-FFF2-40B4-BE49-F238E27FC236}">
                <a16:creationId xmlns:a16="http://schemas.microsoft.com/office/drawing/2014/main" id="{D20CDB64-93CB-324D-108A-1290BC32E02E}"/>
              </a:ext>
            </a:extLst>
          </p:cNvPr>
          <p:cNvSpPr/>
          <p:nvPr/>
        </p:nvSpPr>
        <p:spPr>
          <a:xfrm flipV="1">
            <a:off x="4719631" y="3966945"/>
            <a:ext cx="6772153" cy="45719"/>
          </a:xfrm>
          <a:prstGeom prst="roundRect">
            <a:avLst>
              <a:gd name="adj" fmla="val 680244"/>
            </a:avLst>
          </a:prstGeom>
          <a:solidFill>
            <a:srgbClr val="194A99"/>
          </a:solidFill>
          <a:ln/>
        </p:spPr>
      </p:sp>
      <p:sp>
        <p:nvSpPr>
          <p:cNvPr id="17" name="Shape 10">
            <a:extLst>
              <a:ext uri="{FF2B5EF4-FFF2-40B4-BE49-F238E27FC236}">
                <a16:creationId xmlns:a16="http://schemas.microsoft.com/office/drawing/2014/main" id="{356522F0-0B5F-0A8E-3F9A-F5CA5007F86D}"/>
              </a:ext>
            </a:extLst>
          </p:cNvPr>
          <p:cNvSpPr/>
          <p:nvPr/>
        </p:nvSpPr>
        <p:spPr>
          <a:xfrm>
            <a:off x="295387" y="4151253"/>
            <a:ext cx="6451402" cy="879158"/>
          </a:xfrm>
          <a:prstGeom prst="roundRect">
            <a:avLst>
              <a:gd name="adj" fmla="val 11792"/>
            </a:avLst>
          </a:prstGeom>
          <a:solidFill>
            <a:srgbClr val="003180"/>
          </a:solidFill>
          <a:ln w="15240">
            <a:solidFill>
              <a:srgbClr val="194A99"/>
            </a:solidFill>
            <a:prstDash val="solid"/>
          </a:ln>
        </p:spPr>
      </p:sp>
      <p:sp>
        <p:nvSpPr>
          <p:cNvPr id="18" name="Text 11">
            <a:extLst>
              <a:ext uri="{FF2B5EF4-FFF2-40B4-BE49-F238E27FC236}">
                <a16:creationId xmlns:a16="http://schemas.microsoft.com/office/drawing/2014/main" id="{CD964E9E-E6B3-4C43-2BFF-D97BC373BD91}"/>
              </a:ext>
            </a:extLst>
          </p:cNvPr>
          <p:cNvSpPr/>
          <p:nvPr/>
        </p:nvSpPr>
        <p:spPr>
          <a:xfrm>
            <a:off x="3347555" y="4373900"/>
            <a:ext cx="347067" cy="433864"/>
          </a:xfrm>
          <a:prstGeom prst="rect">
            <a:avLst/>
          </a:prstGeom>
          <a:noFill/>
          <a:ln/>
        </p:spPr>
        <p:txBody>
          <a:bodyPr wrap="none" lIns="0" tIns="0" rIns="0" bIns="0" rtlCol="0" anchor="t"/>
          <a:lstStyle/>
          <a:p>
            <a:pPr marL="0" indent="0" algn="ctr">
              <a:lnSpc>
                <a:spcPts val="4350"/>
              </a:lnSpc>
              <a:buNone/>
            </a:pPr>
            <a:r>
              <a:rPr lang="en-US" sz="2700" dirty="0">
                <a:solidFill>
                  <a:schemeClr val="bg1"/>
                </a:solidFill>
                <a:latin typeface="Merriweather" pitchFamily="34" charset="0"/>
                <a:ea typeface="Merriweather" pitchFamily="34" charset="-122"/>
                <a:cs typeface="Merriweather" pitchFamily="34" charset="-120"/>
              </a:rPr>
              <a:t>3</a:t>
            </a:r>
            <a:endParaRPr lang="en-US" sz="2700" dirty="0">
              <a:solidFill>
                <a:schemeClr val="bg1"/>
              </a:solidFill>
            </a:endParaRPr>
          </a:p>
        </p:txBody>
      </p:sp>
      <p:sp>
        <p:nvSpPr>
          <p:cNvPr id="19" name="Text 12">
            <a:extLst>
              <a:ext uri="{FF2B5EF4-FFF2-40B4-BE49-F238E27FC236}">
                <a16:creationId xmlns:a16="http://schemas.microsoft.com/office/drawing/2014/main" id="{C6FD16AF-E352-B3BF-BCB9-BBB9FC782F09}"/>
              </a:ext>
            </a:extLst>
          </p:cNvPr>
          <p:cNvSpPr/>
          <p:nvPr/>
        </p:nvSpPr>
        <p:spPr>
          <a:xfrm>
            <a:off x="6993606" y="4398070"/>
            <a:ext cx="2307074" cy="385524"/>
          </a:xfrm>
          <a:prstGeom prst="rect">
            <a:avLst/>
          </a:prstGeom>
          <a:noFill/>
          <a:ln/>
        </p:spPr>
        <p:txBody>
          <a:bodyPr wrap="none" lIns="0" tIns="0" rIns="0" bIns="0" rtlCol="0" anchor="t"/>
          <a:lstStyle/>
          <a:p>
            <a:pPr marL="0" indent="0" algn="l">
              <a:lnSpc>
                <a:spcPts val="3000"/>
              </a:lnSpc>
              <a:buNone/>
            </a:pPr>
            <a:r>
              <a:rPr lang="en-US" sz="2400" dirty="0">
                <a:latin typeface="Merriweather" pitchFamily="34" charset="0"/>
                <a:ea typeface="Merriweather" pitchFamily="34" charset="-122"/>
                <a:cs typeface="Merriweather" pitchFamily="34" charset="-120"/>
              </a:rPr>
              <a:t>Metrics Control</a:t>
            </a:r>
            <a:endParaRPr lang="en-US" sz="2400" dirty="0"/>
          </a:p>
        </p:txBody>
      </p:sp>
      <p:sp>
        <p:nvSpPr>
          <p:cNvPr id="22" name="Freeform 2">
            <a:extLst>
              <a:ext uri="{FF2B5EF4-FFF2-40B4-BE49-F238E27FC236}">
                <a16:creationId xmlns:a16="http://schemas.microsoft.com/office/drawing/2014/main" id="{23F95201-EA85-F7D2-2A36-17F9A003E279}"/>
              </a:ext>
            </a:extLst>
          </p:cNvPr>
          <p:cNvSpPr/>
          <p:nvPr/>
        </p:nvSpPr>
        <p:spPr>
          <a:xfrm>
            <a:off x="10120185" y="5014732"/>
            <a:ext cx="2214744" cy="2078208"/>
          </a:xfrm>
          <a:custGeom>
            <a:avLst/>
            <a:gdLst/>
            <a:ahLst/>
            <a:cxnLst/>
            <a:rect l="l" t="t" r="r" b="b"/>
            <a:pathLst>
              <a:path w="3810000" h="3810000">
                <a:moveTo>
                  <a:pt x="0" y="0"/>
                </a:moveTo>
                <a:lnTo>
                  <a:pt x="3810000" y="0"/>
                </a:lnTo>
                <a:lnTo>
                  <a:pt x="3810000" y="3810000"/>
                </a:lnTo>
                <a:lnTo>
                  <a:pt x="0" y="3810000"/>
                </a:lnTo>
                <a:lnTo>
                  <a:pt x="0" y="0"/>
                </a:lnTo>
                <a:close/>
              </a:path>
            </a:pathLst>
          </a:custGeom>
          <a:blipFill>
            <a:blip r:embed="rId2"/>
            <a:stretch>
              <a:fillRect/>
            </a:stretch>
          </a:blipFill>
        </p:spPr>
      </p:sp>
    </p:spTree>
    <p:extLst>
      <p:ext uri="{BB962C8B-B14F-4D97-AF65-F5344CB8AC3E}">
        <p14:creationId xmlns:p14="http://schemas.microsoft.com/office/powerpoint/2010/main" val="2484213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15F74-6EF4-167D-E178-FC17B8BA487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0A68F8F-D403-BF00-BE75-CFB5E83B5428}"/>
              </a:ext>
            </a:extLst>
          </p:cNvPr>
          <p:cNvSpPr>
            <a:spLocks noGrp="1"/>
          </p:cNvSpPr>
          <p:nvPr>
            <p:ph idx="1"/>
          </p:nvPr>
        </p:nvSpPr>
        <p:spPr/>
        <p:txBody>
          <a:bodyPr/>
          <a:lstStyle/>
          <a:p>
            <a:pPr marL="514350" indent="-514350">
              <a:buFont typeface="+mj-lt"/>
              <a:buAutoNum type="arabicPeriod"/>
            </a:pPr>
            <a:r>
              <a:rPr lang="en-US" b="1" dirty="0"/>
              <a:t>Dedicated Recruiters</a:t>
            </a:r>
            <a:r>
              <a:rPr lang="en-US" dirty="0"/>
              <a:t> for client focus.</a:t>
            </a:r>
          </a:p>
          <a:p>
            <a:pPr marL="514350" indent="-514350">
              <a:buFont typeface="+mj-lt"/>
              <a:buAutoNum type="arabicPeriod"/>
            </a:pPr>
            <a:r>
              <a:rPr lang="en-US" b="1" dirty="0"/>
              <a:t>Technical Interviews</a:t>
            </a:r>
            <a:r>
              <a:rPr lang="en-US" dirty="0"/>
              <a:t> by internal experts</a:t>
            </a:r>
          </a:p>
          <a:p>
            <a:pPr marL="514350" indent="-514350">
              <a:buFont typeface="+mj-lt"/>
              <a:buAutoNum type="arabicPeriod"/>
            </a:pPr>
            <a:r>
              <a:rPr lang="en-US" b="1" dirty="0"/>
              <a:t>Walk-in Coordination</a:t>
            </a:r>
            <a:r>
              <a:rPr lang="en-US" dirty="0"/>
              <a:t> and active client collaboration</a:t>
            </a:r>
          </a:p>
          <a:p>
            <a:pPr marL="514350" indent="-514350">
              <a:buFont typeface="+mj-lt"/>
              <a:buAutoNum type="arabicPeriod"/>
            </a:pPr>
            <a:r>
              <a:rPr lang="en-US" b="1" dirty="0"/>
              <a:t>Regular Review Meetings</a:t>
            </a:r>
            <a:r>
              <a:rPr lang="en-US" dirty="0"/>
              <a:t> and performance tracking</a:t>
            </a:r>
          </a:p>
          <a:p>
            <a:pPr marL="514350" indent="-514350">
              <a:buFont typeface="+mj-lt"/>
              <a:buAutoNum type="arabicPeriod"/>
            </a:pPr>
            <a:r>
              <a:rPr lang="en-US" b="1" dirty="0"/>
              <a:t>KPI-Based Metrics</a:t>
            </a:r>
            <a:r>
              <a:rPr lang="en-US" dirty="0"/>
              <a:t> to ensure delivery quality</a:t>
            </a:r>
            <a:endParaRPr lang="en-IN" dirty="0"/>
          </a:p>
        </p:txBody>
      </p:sp>
      <p:sp>
        <p:nvSpPr>
          <p:cNvPr id="5" name="Freeform 2">
            <a:extLst>
              <a:ext uri="{FF2B5EF4-FFF2-40B4-BE49-F238E27FC236}">
                <a16:creationId xmlns:a16="http://schemas.microsoft.com/office/drawing/2014/main" id="{F484CE7A-7D2A-3ADC-8A7E-1B346EDEBDDA}"/>
              </a:ext>
            </a:extLst>
          </p:cNvPr>
          <p:cNvSpPr/>
          <p:nvPr/>
        </p:nvSpPr>
        <p:spPr>
          <a:xfrm>
            <a:off x="10120185" y="5014732"/>
            <a:ext cx="2214744" cy="2078208"/>
          </a:xfrm>
          <a:custGeom>
            <a:avLst/>
            <a:gdLst/>
            <a:ahLst/>
            <a:cxnLst/>
            <a:rect l="l" t="t" r="r" b="b"/>
            <a:pathLst>
              <a:path w="3810000" h="3810000">
                <a:moveTo>
                  <a:pt x="0" y="0"/>
                </a:moveTo>
                <a:lnTo>
                  <a:pt x="3810000" y="0"/>
                </a:lnTo>
                <a:lnTo>
                  <a:pt x="3810000" y="3810000"/>
                </a:lnTo>
                <a:lnTo>
                  <a:pt x="0" y="3810000"/>
                </a:lnTo>
                <a:lnTo>
                  <a:pt x="0" y="0"/>
                </a:lnTo>
                <a:close/>
              </a:path>
            </a:pathLst>
          </a:custGeom>
          <a:blipFill>
            <a:blip r:embed="rId2"/>
            <a:stretch>
              <a:fillRect/>
            </a:stretch>
          </a:blipFill>
        </p:spPr>
      </p:sp>
    </p:spTree>
    <p:extLst>
      <p:ext uri="{BB962C8B-B14F-4D97-AF65-F5344CB8AC3E}">
        <p14:creationId xmlns:p14="http://schemas.microsoft.com/office/powerpoint/2010/main" val="13561741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TM04033925[[fn=Droplet]]</Template>
  <TotalTime>2</TotalTime>
  <Words>439</Words>
  <Application>Microsoft Office PowerPoint</Application>
  <PresentationFormat>Widescreen</PresentationFormat>
  <Paragraphs>73</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Merriweather</vt:lpstr>
      <vt:lpstr>Wingdings</vt:lpstr>
      <vt:lpstr>Office Theme</vt:lpstr>
      <vt:lpstr>PowerPoint Presentation</vt:lpstr>
      <vt:lpstr>PowerPoint Presentation</vt:lpstr>
      <vt:lpstr>Leadership Team</vt:lpstr>
      <vt:lpstr>Building Principles - The Value of Values</vt:lpstr>
      <vt:lpstr>Our Solutions</vt:lpstr>
      <vt:lpstr>🎯 Focused Industry Domains</vt:lpstr>
      <vt:lpstr>🔑 Why Clients Choose Techcruit</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Pavan kulkarni</dc:creator>
  <cp:lastModifiedBy>Pavan kulkarni</cp:lastModifiedBy>
  <cp:revision>1</cp:revision>
  <dcterms:created xsi:type="dcterms:W3CDTF">2025-04-16T17:37:40Z</dcterms:created>
  <dcterms:modified xsi:type="dcterms:W3CDTF">2025-04-16T17:40:22Z</dcterms:modified>
</cp:coreProperties>
</file>

<file path=docProps/thumbnail.jpeg>
</file>